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embeddedFontLst>
    <p:embeddedFont>
      <p:font typeface="Oswald Medium"/>
      <p:regular r:id="rId45"/>
      <p:bold r:id="rId46"/>
    </p:embeddedFont>
    <p:embeddedFont>
      <p:font typeface="Bebas Neue"/>
      <p:regular r:id="rId47"/>
    </p:embeddedFont>
    <p:embeddedFont>
      <p:font typeface="Oswald"/>
      <p:regular r:id="rId48"/>
      <p:bold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50" roundtripDataSignature="AMtx7mhn73v6/nbXCFsv6miCFt8RdM3U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OswaldMedium-bold.fntdata"/><Relationship Id="rId45" Type="http://schemas.openxmlformats.org/officeDocument/2006/relationships/font" Target="fonts/OswaldMedium-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swald-regular.fntdata"/><Relationship Id="rId47" Type="http://schemas.openxmlformats.org/officeDocument/2006/relationships/font" Target="fonts/BebasNeue-regular.fntdata"/><Relationship Id="rId49"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 name="Google Shape;5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2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3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3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3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3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3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3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3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3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3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png"/><Relationship Id="rId4" Type="http://schemas.openxmlformats.org/officeDocument/2006/relationships/image" Target="../media/image4.png"/><Relationship Id="rId9" Type="http://schemas.openxmlformats.org/officeDocument/2006/relationships/image" Target="../media/image31.png"/><Relationship Id="rId5" Type="http://schemas.openxmlformats.org/officeDocument/2006/relationships/image" Target="../media/image2.png"/><Relationship Id="rId6" Type="http://schemas.openxmlformats.org/officeDocument/2006/relationships/image" Target="../media/image9.png"/><Relationship Id="rId7" Type="http://schemas.openxmlformats.org/officeDocument/2006/relationships/image" Target="../media/image3.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hyperlink" Target="http://www.youtube.com/watch?v=z6xAkNPV3QI" TargetMode="External"/><Relationship Id="rId5" Type="http://schemas.openxmlformats.org/officeDocument/2006/relationships/image" Target="../media/image2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12.png"/><Relationship Id="rId8"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 Id="rId4" Type="http://schemas.openxmlformats.org/officeDocument/2006/relationships/image" Target="../media/image1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image" Target="../media/image23.png"/><Relationship Id="rId5" Type="http://schemas.openxmlformats.org/officeDocument/2006/relationships/image" Target="../media/image19.png"/><Relationship Id="rId6" Type="http://schemas.openxmlformats.org/officeDocument/2006/relationships/image" Target="../media/image27.png"/><Relationship Id="rId7" Type="http://schemas.openxmlformats.org/officeDocument/2006/relationships/image" Target="../media/image22.png"/><Relationship Id="rId8" Type="http://schemas.openxmlformats.org/officeDocument/2006/relationships/image" Target="../media/image2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pn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png"/><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hyperlink" Target="https://basenacionalcomum.mec.gov.br/images/BNCC_EI_EF_110518_versaofinal_site.pdf" TargetMode="External"/><Relationship Id="rId5" Type="http://schemas.openxmlformats.org/officeDocument/2006/relationships/hyperlink" Target="https://basenacionalcomum.mec.gov.br/images/BNCC_EI_EF_110518_versaofinal_site.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pic>
        <p:nvPicPr>
          <p:cNvPr id="52" name="Google Shape;52;p1"/>
          <p:cNvPicPr preferRelativeResize="0"/>
          <p:nvPr/>
        </p:nvPicPr>
        <p:blipFill rotWithShape="1">
          <a:blip r:embed="rId3">
            <a:alphaModFix/>
          </a:blip>
          <a:srcRect b="0" l="-408" r="-4434" t="0"/>
          <a:stretch/>
        </p:blipFill>
        <p:spPr>
          <a:xfrm>
            <a:off x="4572000" y="1840600"/>
            <a:ext cx="4586598" cy="2782824"/>
          </a:xfrm>
          <a:prstGeom prst="rect">
            <a:avLst/>
          </a:prstGeom>
          <a:noFill/>
          <a:ln>
            <a:noFill/>
          </a:ln>
        </p:spPr>
      </p:pic>
      <p:pic>
        <p:nvPicPr>
          <p:cNvPr id="53" name="Google Shape;53;p1"/>
          <p:cNvPicPr preferRelativeResize="0"/>
          <p:nvPr/>
        </p:nvPicPr>
        <p:blipFill rotWithShape="1">
          <a:blip r:embed="rId4">
            <a:alphaModFix/>
          </a:blip>
          <a:srcRect b="0" l="18747" r="18746" t="0"/>
          <a:stretch/>
        </p:blipFill>
        <p:spPr>
          <a:xfrm>
            <a:off x="0" y="3962400"/>
            <a:ext cx="9144000" cy="1219200"/>
          </a:xfrm>
          <a:prstGeom prst="rect">
            <a:avLst/>
          </a:prstGeom>
          <a:noFill/>
          <a:ln>
            <a:noFill/>
          </a:ln>
        </p:spPr>
      </p:pic>
      <p:grpSp>
        <p:nvGrpSpPr>
          <p:cNvPr id="54" name="Google Shape;54;p1"/>
          <p:cNvGrpSpPr/>
          <p:nvPr/>
        </p:nvGrpSpPr>
        <p:grpSpPr>
          <a:xfrm>
            <a:off x="6653654" y="347338"/>
            <a:ext cx="2208132" cy="404846"/>
            <a:chOff x="2686850" y="381950"/>
            <a:chExt cx="3132102" cy="574250"/>
          </a:xfrm>
        </p:grpSpPr>
        <p:pic>
          <p:nvPicPr>
            <p:cNvPr id="55" name="Google Shape;55;p1" title="logo_pacto_pela_apredizagem_fonte_escura.png"/>
            <p:cNvPicPr preferRelativeResize="0"/>
            <p:nvPr/>
          </p:nvPicPr>
          <p:blipFill rotWithShape="1">
            <a:blip r:embed="rId5">
              <a:alphaModFix/>
            </a:blip>
            <a:srcRect b="0" l="0" r="0" t="0"/>
            <a:stretch/>
          </p:blipFill>
          <p:spPr>
            <a:xfrm>
              <a:off x="2686850" y="381950"/>
              <a:ext cx="1373952" cy="574250"/>
            </a:xfrm>
            <a:prstGeom prst="rect">
              <a:avLst/>
            </a:prstGeom>
            <a:noFill/>
            <a:ln>
              <a:noFill/>
            </a:ln>
          </p:spPr>
        </p:pic>
        <p:pic>
          <p:nvPicPr>
            <p:cNvPr id="56" name="Google Shape;56;p1" title="Cópia de LOGO CNCA.png"/>
            <p:cNvPicPr preferRelativeResize="0"/>
            <p:nvPr/>
          </p:nvPicPr>
          <p:blipFill rotWithShape="1">
            <a:blip r:embed="rId6">
              <a:alphaModFix/>
            </a:blip>
            <a:srcRect b="0" l="0" r="0" t="0"/>
            <a:stretch/>
          </p:blipFill>
          <p:spPr>
            <a:xfrm>
              <a:off x="4445000" y="414794"/>
              <a:ext cx="1373952" cy="541406"/>
            </a:xfrm>
            <a:prstGeom prst="rect">
              <a:avLst/>
            </a:prstGeom>
            <a:noFill/>
            <a:ln>
              <a:noFill/>
            </a:ln>
          </p:spPr>
        </p:pic>
      </p:grpSp>
      <p:pic>
        <p:nvPicPr>
          <p:cNvPr id="57" name="Google Shape;57;p1"/>
          <p:cNvPicPr preferRelativeResize="0"/>
          <p:nvPr/>
        </p:nvPicPr>
        <p:blipFill rotWithShape="1">
          <a:blip r:embed="rId7">
            <a:alphaModFix/>
          </a:blip>
          <a:srcRect b="0" l="0" r="0" t="0"/>
          <a:stretch/>
        </p:blipFill>
        <p:spPr>
          <a:xfrm>
            <a:off x="5293725" y="4563425"/>
            <a:ext cx="3524850" cy="374525"/>
          </a:xfrm>
          <a:prstGeom prst="rect">
            <a:avLst/>
          </a:prstGeom>
          <a:noFill/>
          <a:ln>
            <a:noFill/>
          </a:ln>
        </p:spPr>
      </p:pic>
      <p:pic>
        <p:nvPicPr>
          <p:cNvPr id="58" name="Google Shape;58;p1"/>
          <p:cNvPicPr preferRelativeResize="0"/>
          <p:nvPr/>
        </p:nvPicPr>
        <p:blipFill rotWithShape="1">
          <a:blip r:embed="rId8">
            <a:alphaModFix/>
          </a:blip>
          <a:srcRect b="0" l="0" r="0" t="0"/>
          <a:stretch/>
        </p:blipFill>
        <p:spPr>
          <a:xfrm>
            <a:off x="8235101" y="1248503"/>
            <a:ext cx="626250" cy="1570325"/>
          </a:xfrm>
          <a:prstGeom prst="rect">
            <a:avLst/>
          </a:prstGeom>
          <a:noFill/>
          <a:ln>
            <a:noFill/>
          </a:ln>
        </p:spPr>
      </p:pic>
      <p:pic>
        <p:nvPicPr>
          <p:cNvPr id="59" name="Google Shape;59;p1"/>
          <p:cNvPicPr preferRelativeResize="0"/>
          <p:nvPr/>
        </p:nvPicPr>
        <p:blipFill rotWithShape="1">
          <a:blip r:embed="rId9">
            <a:alphaModFix/>
          </a:blip>
          <a:srcRect b="0" l="0" r="0" t="0"/>
          <a:stretch/>
        </p:blipFill>
        <p:spPr>
          <a:xfrm rot="10800000">
            <a:off x="-8823" y="-2625"/>
            <a:ext cx="9167198" cy="164400"/>
          </a:xfrm>
          <a:prstGeom prst="rect">
            <a:avLst/>
          </a:prstGeom>
          <a:noFill/>
          <a:ln>
            <a:noFill/>
          </a:ln>
        </p:spPr>
      </p:pic>
      <p:sp>
        <p:nvSpPr>
          <p:cNvPr id="60" name="Google Shape;60;p1"/>
          <p:cNvSpPr txBox="1"/>
          <p:nvPr/>
        </p:nvSpPr>
        <p:spPr>
          <a:xfrm>
            <a:off x="262626" y="3454500"/>
            <a:ext cx="4687024" cy="773250"/>
          </a:xfrm>
          <a:prstGeom prst="rect">
            <a:avLst/>
          </a:prstGeom>
          <a:noFill/>
          <a:ln>
            <a:noFill/>
          </a:ln>
        </p:spPr>
        <p:txBody>
          <a:bodyPr anchorCtr="0" anchor="t" bIns="91425" lIns="91425" spcFirstLastPara="1" rIns="91425" wrap="square" tIns="91425">
            <a:noAutofit/>
          </a:bodyPr>
          <a:lstStyle/>
          <a:p>
            <a:pPr indent="0" lvl="0" marL="0" marR="0" rtl="0" algn="just">
              <a:lnSpc>
                <a:spcPct val="85000"/>
              </a:lnSpc>
              <a:spcBef>
                <a:spcPts val="0"/>
              </a:spcBef>
              <a:spcAft>
                <a:spcPts val="0"/>
              </a:spcAft>
              <a:buClr>
                <a:srgbClr val="000000"/>
              </a:buClr>
              <a:buSzPts val="3600"/>
              <a:buFont typeface="Arial"/>
              <a:buNone/>
            </a:pPr>
            <a:r>
              <a:rPr b="1" i="0" lang="pt-BR" sz="2000" u="none" cap="none" strike="noStrike">
                <a:solidFill>
                  <a:srgbClr val="54944E"/>
                </a:solidFill>
                <a:latin typeface="Oswald"/>
                <a:ea typeface="Oswald"/>
                <a:cs typeface="Oswald"/>
                <a:sym typeface="Oswald"/>
              </a:rPr>
              <a:t>Recomposição das Aprendizagens – </a:t>
            </a:r>
            <a:endParaRPr/>
          </a:p>
          <a:p>
            <a:pPr indent="0" lvl="0" marL="0" marR="0" rtl="0" algn="just">
              <a:lnSpc>
                <a:spcPct val="85000"/>
              </a:lnSpc>
              <a:spcBef>
                <a:spcPts val="0"/>
              </a:spcBef>
              <a:spcAft>
                <a:spcPts val="0"/>
              </a:spcAft>
              <a:buClr>
                <a:srgbClr val="000000"/>
              </a:buClr>
              <a:buSzPts val="3600"/>
              <a:buFont typeface="Arial"/>
              <a:buNone/>
            </a:pPr>
            <a:r>
              <a:rPr b="1" i="0" lang="pt-BR" sz="2000" u="none" cap="none" strike="noStrike">
                <a:solidFill>
                  <a:srgbClr val="54944E"/>
                </a:solidFill>
                <a:latin typeface="Oswald"/>
                <a:ea typeface="Oswald"/>
                <a:cs typeface="Oswald"/>
                <a:sym typeface="Oswald"/>
              </a:rPr>
              <a:t>Língua Portuguesa </a:t>
            </a:r>
            <a:endParaRPr b="1" i="0" sz="2000" u="none" cap="none" strike="noStrike">
              <a:solidFill>
                <a:srgbClr val="54944E"/>
              </a:solidFill>
              <a:latin typeface="Oswald"/>
              <a:ea typeface="Oswald"/>
              <a:cs typeface="Oswald"/>
              <a:sym typeface="Oswald"/>
            </a:endParaRPr>
          </a:p>
        </p:txBody>
      </p:sp>
      <p:sp>
        <p:nvSpPr>
          <p:cNvPr id="61" name="Google Shape;61;p1"/>
          <p:cNvSpPr txBox="1"/>
          <p:nvPr/>
        </p:nvSpPr>
        <p:spPr>
          <a:xfrm>
            <a:off x="266050" y="2025000"/>
            <a:ext cx="4683600" cy="5079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000"/>
              <a:buFont typeface="Arial"/>
              <a:buNone/>
            </a:pPr>
            <a:r>
              <a:rPr b="0" i="0" lang="pt-BR" sz="2000" u="none" cap="none" strike="noStrike">
                <a:solidFill>
                  <a:srgbClr val="FFFFFF"/>
                </a:solidFill>
                <a:highlight>
                  <a:srgbClr val="B52C2F"/>
                </a:highlight>
                <a:latin typeface="Oswald Medium"/>
                <a:ea typeface="Oswald Medium"/>
                <a:cs typeface="Oswald Medium"/>
                <a:sym typeface="Oswald Medium"/>
              </a:rPr>
              <a:t>Educação para o Desenvolvimento Sustentável</a:t>
            </a:r>
            <a:endParaRPr b="0" i="0" sz="2000" u="none" cap="none" strike="noStrike">
              <a:solidFill>
                <a:srgbClr val="FFFFFF"/>
              </a:solidFill>
              <a:latin typeface="Oswald Medium"/>
              <a:ea typeface="Oswald Medium"/>
              <a:cs typeface="Oswald Medium"/>
              <a:sym typeface="Oswald Medium"/>
            </a:endParaRPr>
          </a:p>
        </p:txBody>
      </p:sp>
      <p:sp>
        <p:nvSpPr>
          <p:cNvPr id="62" name="Google Shape;62;p1"/>
          <p:cNvSpPr txBox="1"/>
          <p:nvPr/>
        </p:nvSpPr>
        <p:spPr>
          <a:xfrm>
            <a:off x="1068850" y="1517100"/>
            <a:ext cx="3078000" cy="5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700"/>
              <a:buFont typeface="Arial"/>
              <a:buNone/>
            </a:pPr>
            <a:r>
              <a:rPr b="1" i="0" lang="pt-BR" sz="2700" u="none" cap="none" strike="noStrike">
                <a:solidFill>
                  <a:srgbClr val="E8B937"/>
                </a:solidFill>
                <a:latin typeface="Bebas Neue"/>
                <a:ea typeface="Bebas Neue"/>
                <a:cs typeface="Bebas Neue"/>
                <a:sym typeface="Bebas Neue"/>
              </a:rPr>
              <a:t>pacto pela aprendizagem</a:t>
            </a:r>
            <a:endParaRPr b="1" i="0" sz="2700" u="none" cap="none" strike="noStrike">
              <a:solidFill>
                <a:srgbClr val="E8B937"/>
              </a:solidFill>
              <a:latin typeface="Bebas Neue"/>
              <a:ea typeface="Bebas Neue"/>
              <a:cs typeface="Bebas Neue"/>
              <a:sym typeface="Bebas Neue"/>
            </a:endParaRPr>
          </a:p>
        </p:txBody>
      </p:sp>
      <p:sp>
        <p:nvSpPr>
          <p:cNvPr id="63" name="Google Shape;63;p1"/>
          <p:cNvSpPr txBox="1"/>
          <p:nvPr/>
        </p:nvSpPr>
        <p:spPr>
          <a:xfrm>
            <a:off x="262625" y="1042100"/>
            <a:ext cx="5677258" cy="405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00"/>
              <a:buFont typeface="Arial"/>
              <a:buNone/>
            </a:pPr>
            <a:r>
              <a:rPr b="1" i="0" lang="pt-BR" sz="2700" u="none" cap="none" strike="noStrike">
                <a:solidFill>
                  <a:srgbClr val="173D73"/>
                </a:solidFill>
                <a:latin typeface="Bebas Neue"/>
                <a:ea typeface="Bebas Neue"/>
                <a:cs typeface="Bebas Neue"/>
                <a:sym typeface="Bebas Neue"/>
              </a:rPr>
              <a:t>2º ciclo formativo estadual regionalizado</a:t>
            </a:r>
            <a:endParaRPr b="1" i="0" sz="2700" u="none" cap="none" strike="noStrike">
              <a:solidFill>
                <a:srgbClr val="173D73"/>
              </a:solidFill>
              <a:latin typeface="Bebas Neue"/>
              <a:ea typeface="Bebas Neue"/>
              <a:cs typeface="Bebas Neue"/>
              <a:sym typeface="Bebas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 name="Shape 67"/>
        <p:cNvGrpSpPr/>
        <p:nvPr/>
      </p:nvGrpSpPr>
      <p:grpSpPr>
        <a:xfrm>
          <a:off x="0" y="0"/>
          <a:ext cx="0" cy="0"/>
          <a:chOff x="0" y="0"/>
          <a:chExt cx="0" cy="0"/>
        </a:xfrm>
      </p:grpSpPr>
      <p:sp>
        <p:nvSpPr>
          <p:cNvPr id="68" name="Google Shape;68;p2"/>
          <p:cNvSpPr txBox="1"/>
          <p:nvPr/>
        </p:nvSpPr>
        <p:spPr>
          <a:xfrm>
            <a:off x="594905" y="1748467"/>
            <a:ext cx="3489600" cy="1647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700"/>
              <a:buFont typeface="Arial"/>
              <a:buNone/>
            </a:pPr>
            <a:r>
              <a:rPr b="1" i="0" lang="pt-BR" sz="2700" u="none" cap="none" strike="noStrike">
                <a:solidFill>
                  <a:srgbClr val="173D73"/>
                </a:solidFill>
                <a:latin typeface="Bebas Neue"/>
                <a:ea typeface="Bebas Neue"/>
                <a:cs typeface="Bebas Neue"/>
                <a:sym typeface="Bebas Neue"/>
              </a:rPr>
              <a:t>Articulador pedagógico regional</a:t>
            </a:r>
            <a:endParaRPr b="1" i="0" sz="2700" u="none" cap="none" strike="noStrike">
              <a:solidFill>
                <a:srgbClr val="173D73"/>
              </a:solidFill>
              <a:latin typeface="Bebas Neue"/>
              <a:ea typeface="Bebas Neue"/>
              <a:cs typeface="Bebas Neue"/>
              <a:sym typeface="Bebas Neue"/>
            </a:endParaRPr>
          </a:p>
          <a:p>
            <a:pPr indent="0" lvl="0" marL="0" marR="0" rtl="0" algn="ctr">
              <a:lnSpc>
                <a:spcPct val="100000"/>
              </a:lnSpc>
              <a:spcBef>
                <a:spcPts val="0"/>
              </a:spcBef>
              <a:spcAft>
                <a:spcPts val="0"/>
              </a:spcAft>
              <a:buClr>
                <a:srgbClr val="000000"/>
              </a:buClr>
              <a:buSzPts val="2700"/>
              <a:buFont typeface="Arial"/>
              <a:buNone/>
            </a:pPr>
            <a:r>
              <a:rPr b="1" i="0" lang="pt-BR" sz="2700" u="none" cap="none" strike="noStrike">
                <a:solidFill>
                  <a:srgbClr val="173D73"/>
                </a:solidFill>
                <a:latin typeface="Bebas Neue"/>
                <a:ea typeface="Bebas Neue"/>
                <a:cs typeface="Bebas Neue"/>
                <a:sym typeface="Bebas Neue"/>
              </a:rPr>
              <a:t> </a:t>
            </a:r>
            <a:r>
              <a:rPr b="1" i="0" lang="pt-BR" sz="2000" u="none" cap="none" strike="noStrike">
                <a:solidFill>
                  <a:srgbClr val="173D73"/>
                </a:solidFill>
                <a:latin typeface="Bebas Neue"/>
                <a:ea typeface="Bebas Neue"/>
                <a:cs typeface="Bebas Neue"/>
                <a:sym typeface="Bebas Neue"/>
              </a:rPr>
              <a:t>EIXO Recomposição das aprendizagens-língua portuguesa</a:t>
            </a:r>
            <a:endParaRPr b="1" i="0" sz="2000" u="none" cap="none" strike="noStrike">
              <a:solidFill>
                <a:srgbClr val="173D73"/>
              </a:solidFill>
              <a:latin typeface="Bebas Neue"/>
              <a:ea typeface="Bebas Neue"/>
              <a:cs typeface="Bebas Neue"/>
              <a:sym typeface="Bebas Neue"/>
            </a:endParaRPr>
          </a:p>
        </p:txBody>
      </p:sp>
      <p:sp>
        <p:nvSpPr>
          <p:cNvPr id="69" name="Google Shape;69;p2"/>
          <p:cNvSpPr/>
          <p:nvPr/>
        </p:nvSpPr>
        <p:spPr>
          <a:xfrm>
            <a:off x="4629645" y="776980"/>
            <a:ext cx="3652500" cy="3342000"/>
          </a:xfrm>
          <a:prstGeom prst="rect">
            <a:avLst/>
          </a:prstGeom>
          <a:solidFill>
            <a:srgbClr val="FFC000"/>
          </a:solidFill>
          <a:ln cap="flat" cmpd="sng" w="254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 name="Google Shape;70;p2"/>
          <p:cNvSpPr txBox="1"/>
          <p:nvPr/>
        </p:nvSpPr>
        <p:spPr>
          <a:xfrm>
            <a:off x="4707931" y="3520426"/>
            <a:ext cx="3652500"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t-BR" sz="2800" u="none" cap="none" strike="noStrike">
                <a:solidFill>
                  <a:srgbClr val="173D73"/>
                </a:solidFill>
                <a:latin typeface="Oswald"/>
                <a:ea typeface="Oswald"/>
                <a:cs typeface="Oswald"/>
                <a:sym typeface="Oswald"/>
              </a:rPr>
              <a:t> </a:t>
            </a:r>
            <a:endParaRPr b="1" i="0" sz="2700" u="none" cap="none" strike="noStrike">
              <a:solidFill>
                <a:srgbClr val="173D73"/>
              </a:solidFill>
              <a:latin typeface="Bebas Neue"/>
              <a:ea typeface="Bebas Neue"/>
              <a:cs typeface="Bebas Neue"/>
              <a:sym typeface="Bebas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 name="Shape 74"/>
        <p:cNvGrpSpPr/>
        <p:nvPr/>
      </p:nvGrpSpPr>
      <p:grpSpPr>
        <a:xfrm>
          <a:off x="0" y="0"/>
          <a:ext cx="0" cy="0"/>
          <a:chOff x="0" y="0"/>
          <a:chExt cx="0" cy="0"/>
        </a:xfrm>
      </p:grpSpPr>
      <p:sp>
        <p:nvSpPr>
          <p:cNvPr id="75" name="Google Shape;75;p3"/>
          <p:cNvSpPr txBox="1"/>
          <p:nvPr/>
        </p:nvSpPr>
        <p:spPr>
          <a:xfrm>
            <a:off x="3503557" y="556460"/>
            <a:ext cx="21369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pt-BR" sz="3000" u="none" cap="none" strike="noStrike">
                <a:solidFill>
                  <a:srgbClr val="2F447D"/>
                </a:solidFill>
                <a:latin typeface="Oswald"/>
                <a:ea typeface="Oswald"/>
                <a:cs typeface="Oswald"/>
                <a:sym typeface="Oswald"/>
              </a:rPr>
              <a:t>AGENDA</a:t>
            </a:r>
            <a:endParaRPr b="0" i="0" sz="3000" u="none" cap="none" strike="noStrike">
              <a:solidFill>
                <a:srgbClr val="2F447D"/>
              </a:solidFill>
              <a:latin typeface="Oswald"/>
              <a:ea typeface="Oswald"/>
              <a:cs typeface="Oswald"/>
              <a:sym typeface="Oswald"/>
            </a:endParaRPr>
          </a:p>
        </p:txBody>
      </p:sp>
      <p:sp>
        <p:nvSpPr>
          <p:cNvPr id="76" name="Google Shape;76;p3"/>
          <p:cNvSpPr txBox="1"/>
          <p:nvPr/>
        </p:nvSpPr>
        <p:spPr>
          <a:xfrm>
            <a:off x="0" y="1323975"/>
            <a:ext cx="6586220" cy="3044825"/>
          </a:xfrm>
          <a:prstGeom prst="rect">
            <a:avLst/>
          </a:prstGeom>
          <a:noFill/>
          <a:ln>
            <a:noFill/>
          </a:ln>
        </p:spPr>
        <p:txBody>
          <a:bodyPr anchorCtr="0" anchor="t" bIns="45700" lIns="91425" spcFirstLastPara="1" rIns="91425" wrap="square" tIns="45700">
            <a:noAutofit/>
          </a:bodyPr>
          <a:lstStyle/>
          <a:p>
            <a:pPr indent="-355600" lvl="1" marL="914400" marR="0" rtl="0" algn="l">
              <a:lnSpc>
                <a:spcPct val="100000"/>
              </a:lnSpc>
              <a:spcBef>
                <a:spcPts val="500"/>
              </a:spcBef>
              <a:spcAft>
                <a:spcPts val="0"/>
              </a:spcAft>
              <a:buClr>
                <a:srgbClr val="173D73"/>
              </a:buClr>
              <a:buSzPts val="1663"/>
              <a:buFont typeface="Oswald"/>
              <a:buChar char="•"/>
            </a:pPr>
            <a:r>
              <a:rPr b="0" i="0" lang="pt-BR" sz="2000" u="none" cap="none" strike="noStrike">
                <a:solidFill>
                  <a:srgbClr val="173D73"/>
                </a:solidFill>
                <a:latin typeface="Oswald"/>
                <a:ea typeface="Oswald"/>
                <a:cs typeface="Oswald"/>
                <a:sym typeface="Oswald"/>
              </a:rPr>
              <a:t>Contrato didático;</a:t>
            </a:r>
            <a:endParaRPr b="0" i="0" sz="2000" u="none" cap="none" strike="noStrike">
              <a:solidFill>
                <a:srgbClr val="173D73"/>
              </a:solidFill>
              <a:latin typeface="Oswald"/>
              <a:ea typeface="Oswald"/>
              <a:cs typeface="Oswald"/>
              <a:sym typeface="Oswald"/>
            </a:endParaRPr>
          </a:p>
          <a:p>
            <a:pPr indent="-355600" lvl="1" marL="914400" marR="0" rtl="0" algn="l">
              <a:lnSpc>
                <a:spcPct val="100000"/>
              </a:lnSpc>
              <a:spcBef>
                <a:spcPts val="500"/>
              </a:spcBef>
              <a:spcAft>
                <a:spcPts val="0"/>
              </a:spcAft>
              <a:buClr>
                <a:srgbClr val="173D73"/>
              </a:buClr>
              <a:buSzPts val="1663"/>
              <a:buFont typeface="Oswald"/>
              <a:buChar char="•"/>
            </a:pPr>
            <a:r>
              <a:rPr b="0" i="0" lang="pt-BR" sz="2000" u="none" cap="none" strike="noStrike">
                <a:solidFill>
                  <a:srgbClr val="173D73"/>
                </a:solidFill>
                <a:latin typeface="Oswald"/>
                <a:ea typeface="Oswald"/>
                <a:cs typeface="Oswald"/>
                <a:sym typeface="Oswald"/>
              </a:rPr>
              <a:t>Apresentação do tema;</a:t>
            </a:r>
            <a:endParaRPr b="0" i="0" sz="2000" u="none" cap="none" strike="noStrike">
              <a:solidFill>
                <a:srgbClr val="173D73"/>
              </a:solidFill>
              <a:latin typeface="Oswald"/>
              <a:ea typeface="Oswald"/>
              <a:cs typeface="Oswald"/>
              <a:sym typeface="Oswald"/>
            </a:endParaRPr>
          </a:p>
          <a:p>
            <a:pPr indent="-355600" lvl="1" marL="914400" marR="0" rtl="0" algn="l">
              <a:lnSpc>
                <a:spcPct val="100000"/>
              </a:lnSpc>
              <a:spcBef>
                <a:spcPts val="500"/>
              </a:spcBef>
              <a:spcAft>
                <a:spcPts val="0"/>
              </a:spcAft>
              <a:buClr>
                <a:srgbClr val="173D73"/>
              </a:buClr>
              <a:buSzPts val="1663"/>
              <a:buFont typeface="Oswald"/>
              <a:buChar char="•"/>
            </a:pPr>
            <a:r>
              <a:rPr b="0" i="0" lang="pt-BR" sz="2000" u="none" cap="none" strike="noStrike">
                <a:solidFill>
                  <a:srgbClr val="173D73"/>
                </a:solidFill>
                <a:latin typeface="Oswald"/>
                <a:ea typeface="Oswald"/>
                <a:cs typeface="Oswald"/>
                <a:sym typeface="Oswald"/>
              </a:rPr>
              <a:t>Objetivos do encontro;</a:t>
            </a:r>
            <a:endParaRPr b="0" i="0" sz="2000" u="none" cap="none" strike="noStrike">
              <a:solidFill>
                <a:srgbClr val="173D73"/>
              </a:solidFill>
              <a:latin typeface="Oswald"/>
              <a:ea typeface="Oswald"/>
              <a:cs typeface="Oswald"/>
              <a:sym typeface="Oswald"/>
            </a:endParaRPr>
          </a:p>
          <a:p>
            <a:pPr indent="-355600" lvl="1" marL="914400" marR="0" rtl="0" algn="l">
              <a:lnSpc>
                <a:spcPct val="100000"/>
              </a:lnSpc>
              <a:spcBef>
                <a:spcPts val="500"/>
              </a:spcBef>
              <a:spcAft>
                <a:spcPts val="0"/>
              </a:spcAft>
              <a:buClr>
                <a:srgbClr val="173D73"/>
              </a:buClr>
              <a:buSzPts val="1663"/>
              <a:buFont typeface="Oswald"/>
              <a:buChar char="•"/>
            </a:pPr>
            <a:r>
              <a:rPr b="0" i="0" lang="pt-BR" sz="2000" u="none" cap="none" strike="noStrike">
                <a:solidFill>
                  <a:srgbClr val="173D73"/>
                </a:solidFill>
                <a:latin typeface="Oswald"/>
                <a:ea typeface="Oswald"/>
                <a:cs typeface="Oswald"/>
                <a:sym typeface="Oswald"/>
              </a:rPr>
              <a:t>Acolhida;</a:t>
            </a:r>
            <a:endParaRPr b="0" i="0" sz="2000" u="none" cap="none" strike="noStrike">
              <a:solidFill>
                <a:srgbClr val="173D73"/>
              </a:solidFill>
              <a:latin typeface="Oswald"/>
              <a:ea typeface="Oswald"/>
              <a:cs typeface="Oswald"/>
              <a:sym typeface="Oswald"/>
            </a:endParaRPr>
          </a:p>
          <a:p>
            <a:pPr indent="-355600" lvl="1" marL="914400" marR="0" rtl="0" algn="l">
              <a:lnSpc>
                <a:spcPct val="100000"/>
              </a:lnSpc>
              <a:spcBef>
                <a:spcPts val="500"/>
              </a:spcBef>
              <a:spcAft>
                <a:spcPts val="0"/>
              </a:spcAft>
              <a:buClr>
                <a:srgbClr val="173D73"/>
              </a:buClr>
              <a:buSzPts val="1663"/>
              <a:buFont typeface="Oswald"/>
              <a:buChar char="•"/>
            </a:pPr>
            <a:r>
              <a:rPr b="0" i="0" lang="pt-BR" sz="2000" u="none" cap="none" strike="noStrike">
                <a:solidFill>
                  <a:srgbClr val="173D73"/>
                </a:solidFill>
                <a:latin typeface="Oswald"/>
                <a:ea typeface="Oswald"/>
                <a:cs typeface="Oswald"/>
                <a:sym typeface="Oswald"/>
              </a:rPr>
              <a:t>Para início de conversa (questão problematizadora);</a:t>
            </a:r>
            <a:endParaRPr b="0" i="0" sz="2000" u="none" cap="none" strike="noStrike">
              <a:solidFill>
                <a:srgbClr val="173D73"/>
              </a:solidFill>
              <a:latin typeface="Oswald"/>
              <a:ea typeface="Oswald"/>
              <a:cs typeface="Oswald"/>
              <a:sym typeface="Oswald"/>
            </a:endParaRPr>
          </a:p>
          <a:p>
            <a:pPr indent="-355600" lvl="1" marL="914400" marR="0" rtl="0" algn="l">
              <a:lnSpc>
                <a:spcPct val="100000"/>
              </a:lnSpc>
              <a:spcBef>
                <a:spcPts val="500"/>
              </a:spcBef>
              <a:spcAft>
                <a:spcPts val="0"/>
              </a:spcAft>
              <a:buClr>
                <a:srgbClr val="173D73"/>
              </a:buClr>
              <a:buSzPts val="1663"/>
              <a:buFont typeface="Oswald"/>
              <a:buChar char="•"/>
            </a:pPr>
            <a:r>
              <a:rPr b="0" i="0" lang="pt-BR" sz="2000" u="none" cap="none" strike="noStrike">
                <a:solidFill>
                  <a:srgbClr val="173D73"/>
                </a:solidFill>
                <a:latin typeface="Oswald"/>
                <a:ea typeface="Oswald"/>
                <a:cs typeface="Oswald"/>
                <a:sym typeface="Oswald"/>
              </a:rPr>
              <a:t>Aprofundando o tema - </a:t>
            </a:r>
            <a:r>
              <a:rPr lang="pt-BR" sz="2000">
                <a:solidFill>
                  <a:srgbClr val="173D73"/>
                </a:solidFill>
                <a:latin typeface="Oswald"/>
                <a:ea typeface="Oswald"/>
                <a:cs typeface="Oswald"/>
                <a:sym typeface="Oswald"/>
              </a:rPr>
              <a:t>Gênero Textual</a:t>
            </a:r>
            <a:r>
              <a:rPr b="0" i="0" lang="pt-BR" sz="2000" u="none" cap="none" strike="noStrike">
                <a:solidFill>
                  <a:srgbClr val="173D73"/>
                </a:solidFill>
                <a:latin typeface="Oswald"/>
                <a:ea typeface="Oswald"/>
                <a:cs typeface="Oswald"/>
                <a:sym typeface="Oswald"/>
              </a:rPr>
              <a:t>;</a:t>
            </a:r>
            <a:endParaRPr b="0" i="0" sz="2000" u="none" cap="none" strike="noStrike">
              <a:solidFill>
                <a:srgbClr val="173D73"/>
              </a:solidFill>
              <a:latin typeface="Oswald"/>
              <a:ea typeface="Oswald"/>
              <a:cs typeface="Oswald"/>
              <a:sym typeface="Oswald"/>
            </a:endParaRPr>
          </a:p>
          <a:p>
            <a:pPr indent="-355600" lvl="1" marL="914400" marR="0" rtl="0" algn="l">
              <a:lnSpc>
                <a:spcPct val="100000"/>
              </a:lnSpc>
              <a:spcBef>
                <a:spcPts val="500"/>
              </a:spcBef>
              <a:spcAft>
                <a:spcPts val="0"/>
              </a:spcAft>
              <a:buClr>
                <a:srgbClr val="173D73"/>
              </a:buClr>
              <a:buSzPts val="1663"/>
              <a:buFont typeface="Oswald"/>
              <a:buChar char="•"/>
            </a:pPr>
            <a:r>
              <a:rPr b="0" i="0" lang="pt-BR" sz="2000" u="none" cap="none" strike="noStrike">
                <a:solidFill>
                  <a:srgbClr val="173D73"/>
                </a:solidFill>
                <a:latin typeface="Oswald"/>
                <a:ea typeface="Oswald"/>
                <a:cs typeface="Oswald"/>
                <a:sym typeface="Oswald"/>
              </a:rPr>
              <a:t>Hora da discussão ;</a:t>
            </a:r>
            <a:endParaRPr b="0" i="0" sz="2000" u="none" cap="none" strike="noStrike">
              <a:solidFill>
                <a:srgbClr val="173D73"/>
              </a:solidFill>
              <a:latin typeface="Oswald"/>
              <a:ea typeface="Oswald"/>
              <a:cs typeface="Oswald"/>
              <a:sym typeface="Oswald"/>
            </a:endParaRPr>
          </a:p>
          <a:p>
            <a:pPr indent="-355600" lvl="1" marL="914400" marR="0" rtl="0" algn="l">
              <a:lnSpc>
                <a:spcPct val="100000"/>
              </a:lnSpc>
              <a:spcBef>
                <a:spcPts val="500"/>
              </a:spcBef>
              <a:spcAft>
                <a:spcPts val="0"/>
              </a:spcAft>
              <a:buClr>
                <a:srgbClr val="173D73"/>
              </a:buClr>
              <a:buSzPts val="1663"/>
              <a:buFont typeface="Oswald"/>
              <a:buChar char="•"/>
            </a:pPr>
            <a:r>
              <a:rPr b="0" i="0" lang="pt-BR" sz="2000" u="none" cap="none" strike="noStrike">
                <a:solidFill>
                  <a:srgbClr val="173D73"/>
                </a:solidFill>
                <a:latin typeface="Oswald"/>
                <a:ea typeface="Oswald"/>
                <a:cs typeface="Oswald"/>
                <a:sym typeface="Oswald"/>
              </a:rPr>
              <a:t>Para ir além.</a:t>
            </a:r>
            <a:endParaRPr b="0" i="0" sz="2000" u="none" cap="none" strike="noStrike">
              <a:solidFill>
                <a:srgbClr val="173D73"/>
              </a:solidFill>
              <a:latin typeface="Oswald"/>
              <a:ea typeface="Oswald"/>
              <a:cs typeface="Oswald"/>
              <a:sym typeface="Oswald"/>
            </a:endParaRPr>
          </a:p>
          <a:p>
            <a:pPr indent="-249998" lvl="1" marL="914400" marR="0" rtl="0" algn="l">
              <a:lnSpc>
                <a:spcPct val="100000"/>
              </a:lnSpc>
              <a:spcBef>
                <a:spcPts val="500"/>
              </a:spcBef>
              <a:spcAft>
                <a:spcPts val="0"/>
              </a:spcAft>
              <a:buClr>
                <a:schemeClr val="dk2"/>
              </a:buClr>
              <a:buSzPts val="1463"/>
              <a:buFont typeface="Arial"/>
              <a:buNone/>
            </a:pPr>
            <a:r>
              <a:t/>
            </a:r>
            <a:endParaRPr b="0" i="0" sz="2000" u="none" cap="none" strike="noStrike">
              <a:solidFill>
                <a:srgbClr val="173D73"/>
              </a:solidFill>
              <a:latin typeface="Oswald"/>
              <a:ea typeface="Oswald"/>
              <a:cs typeface="Oswald"/>
              <a:sym typeface="Oswald"/>
            </a:endParaRPr>
          </a:p>
        </p:txBody>
      </p:sp>
      <p:pic>
        <p:nvPicPr>
          <p:cNvPr id="77" name="Google Shape;77;p3"/>
          <p:cNvPicPr preferRelativeResize="0"/>
          <p:nvPr/>
        </p:nvPicPr>
        <p:blipFill rotWithShape="1">
          <a:blip r:embed="rId4">
            <a:alphaModFix/>
          </a:blip>
          <a:srcRect b="0" l="0" r="0" t="0"/>
          <a:stretch/>
        </p:blipFill>
        <p:spPr>
          <a:xfrm>
            <a:off x="6308090" y="1524635"/>
            <a:ext cx="2446020" cy="209423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1" name="Shape 81"/>
        <p:cNvGrpSpPr/>
        <p:nvPr/>
      </p:nvGrpSpPr>
      <p:grpSpPr>
        <a:xfrm>
          <a:off x="0" y="0"/>
          <a:ext cx="0" cy="0"/>
          <a:chOff x="0" y="0"/>
          <a:chExt cx="0" cy="0"/>
        </a:xfrm>
      </p:grpSpPr>
      <p:pic>
        <p:nvPicPr>
          <p:cNvPr id="82" name="Google Shape;82;p4"/>
          <p:cNvPicPr preferRelativeResize="0"/>
          <p:nvPr/>
        </p:nvPicPr>
        <p:blipFill rotWithShape="1">
          <a:blip r:embed="rId4">
            <a:alphaModFix/>
          </a:blip>
          <a:srcRect b="0" l="0" r="0" t="0"/>
          <a:stretch/>
        </p:blipFill>
        <p:spPr>
          <a:xfrm>
            <a:off x="400425" y="1240900"/>
            <a:ext cx="2508000" cy="2909099"/>
          </a:xfrm>
          <a:prstGeom prst="rect">
            <a:avLst/>
          </a:prstGeom>
          <a:noFill/>
          <a:ln>
            <a:noFill/>
          </a:ln>
        </p:spPr>
      </p:pic>
      <p:sp>
        <p:nvSpPr>
          <p:cNvPr id="83" name="Google Shape;83;p4"/>
          <p:cNvSpPr txBox="1"/>
          <p:nvPr>
            <p:ph idx="1" type="body"/>
          </p:nvPr>
        </p:nvSpPr>
        <p:spPr>
          <a:xfrm>
            <a:off x="3492675" y="1468900"/>
            <a:ext cx="4763400" cy="2453100"/>
          </a:xfrm>
          <a:prstGeom prst="rect">
            <a:avLst/>
          </a:prstGeom>
          <a:noFill/>
          <a:ln>
            <a:noFill/>
          </a:ln>
        </p:spPr>
        <p:txBody>
          <a:bodyPr anchorCtr="0" anchor="t" bIns="45700" lIns="91425" spcFirstLastPara="1" rIns="91425" wrap="square" tIns="45700">
            <a:noAutofit/>
          </a:bodyPr>
          <a:lstStyle/>
          <a:p>
            <a:pPr indent="-381000" lvl="0" marL="457200" rtl="0" algn="just">
              <a:lnSpc>
                <a:spcPct val="90000"/>
              </a:lnSpc>
              <a:spcBef>
                <a:spcPts val="1000"/>
              </a:spcBef>
              <a:spcAft>
                <a:spcPts val="0"/>
              </a:spcAft>
              <a:buClr>
                <a:srgbClr val="173D73"/>
              </a:buClr>
              <a:buSzPts val="2400"/>
              <a:buFont typeface="Oswald"/>
              <a:buChar char="•"/>
            </a:pPr>
            <a:r>
              <a:rPr lang="pt-BR">
                <a:solidFill>
                  <a:srgbClr val="173D73"/>
                </a:solidFill>
                <a:latin typeface="Oswald"/>
                <a:ea typeface="Oswald"/>
                <a:cs typeface="Oswald"/>
                <a:sym typeface="Oswald"/>
              </a:rPr>
              <a:t>Respeito aos tempos de fala e  objetividade.</a:t>
            </a:r>
            <a:endParaRPr>
              <a:solidFill>
                <a:srgbClr val="173D73"/>
              </a:solidFill>
              <a:latin typeface="Oswald"/>
              <a:ea typeface="Oswald"/>
              <a:cs typeface="Oswald"/>
              <a:sym typeface="Oswald"/>
            </a:endParaRPr>
          </a:p>
          <a:p>
            <a:pPr indent="-381000" lvl="0" marL="457200" rtl="0" algn="just">
              <a:lnSpc>
                <a:spcPct val="90000"/>
              </a:lnSpc>
              <a:spcBef>
                <a:spcPts val="1000"/>
              </a:spcBef>
              <a:spcAft>
                <a:spcPts val="0"/>
              </a:spcAft>
              <a:buClr>
                <a:srgbClr val="173D73"/>
              </a:buClr>
              <a:buSzPts val="2400"/>
              <a:buFont typeface="Oswald"/>
              <a:buChar char="•"/>
            </a:pPr>
            <a:r>
              <a:rPr lang="pt-BR">
                <a:solidFill>
                  <a:srgbClr val="173D73"/>
                </a:solidFill>
                <a:latin typeface="Oswald"/>
                <a:ea typeface="Oswald"/>
                <a:cs typeface="Oswald"/>
                <a:sym typeface="Oswald"/>
              </a:rPr>
              <a:t>Respeito aos tempos de realização das tarefas.</a:t>
            </a:r>
            <a:endParaRPr>
              <a:solidFill>
                <a:srgbClr val="173D73"/>
              </a:solidFill>
              <a:latin typeface="Oswald"/>
              <a:ea typeface="Oswald"/>
              <a:cs typeface="Oswald"/>
              <a:sym typeface="Oswald"/>
            </a:endParaRPr>
          </a:p>
          <a:p>
            <a:pPr indent="-381000" lvl="0" marL="457200" rtl="0" algn="just">
              <a:lnSpc>
                <a:spcPct val="90000"/>
              </a:lnSpc>
              <a:spcBef>
                <a:spcPts val="1000"/>
              </a:spcBef>
              <a:spcAft>
                <a:spcPts val="0"/>
              </a:spcAft>
              <a:buClr>
                <a:srgbClr val="173D73"/>
              </a:buClr>
              <a:buSzPts val="2400"/>
              <a:buFont typeface="Oswald"/>
              <a:buChar char="•"/>
            </a:pPr>
            <a:r>
              <a:rPr lang="pt-BR">
                <a:solidFill>
                  <a:srgbClr val="173D73"/>
                </a:solidFill>
                <a:latin typeface="Oswald"/>
                <a:ea typeface="Oswald"/>
                <a:cs typeface="Oswald"/>
                <a:sym typeface="Oswald"/>
              </a:rPr>
              <a:t>Evitar uso de celular nos momentos de fala dos colegas e estudo.</a:t>
            </a:r>
            <a:endParaRPr>
              <a:solidFill>
                <a:srgbClr val="173D73"/>
              </a:solidFill>
              <a:latin typeface="Oswald"/>
              <a:ea typeface="Oswald"/>
              <a:cs typeface="Oswald"/>
              <a:sym typeface="Oswald"/>
            </a:endParaRPr>
          </a:p>
          <a:p>
            <a:pPr indent="-381000" lvl="0" marL="457200" rtl="0" algn="just">
              <a:lnSpc>
                <a:spcPct val="100000"/>
              </a:lnSpc>
              <a:spcBef>
                <a:spcPts val="1000"/>
              </a:spcBef>
              <a:spcAft>
                <a:spcPts val="0"/>
              </a:spcAft>
              <a:buClr>
                <a:srgbClr val="173D73"/>
              </a:buClr>
              <a:buSzPts val="2400"/>
              <a:buFont typeface="Oswald"/>
              <a:buChar char="•"/>
            </a:pPr>
            <a:r>
              <a:rPr lang="pt-BR">
                <a:solidFill>
                  <a:srgbClr val="173D73"/>
                </a:solidFill>
                <a:latin typeface="Oswald"/>
                <a:ea typeface="Oswald"/>
                <a:cs typeface="Oswald"/>
                <a:sym typeface="Oswald"/>
              </a:rPr>
              <a:t>Participar de momentos de trocas de experiência para colaborar com o desenvolvimento profissional do grupo dentro da temática.</a:t>
            </a:r>
            <a:endParaRPr>
              <a:solidFill>
                <a:srgbClr val="173D73"/>
              </a:solidFill>
              <a:latin typeface="Oswald"/>
              <a:ea typeface="Oswald"/>
              <a:cs typeface="Oswald"/>
              <a:sym typeface="Oswald"/>
            </a:endParaRPr>
          </a:p>
          <a:p>
            <a:pPr indent="-228600" lvl="0" marL="457200" rtl="0" algn="l">
              <a:lnSpc>
                <a:spcPct val="90000"/>
              </a:lnSpc>
              <a:spcBef>
                <a:spcPts val="1000"/>
              </a:spcBef>
              <a:spcAft>
                <a:spcPts val="0"/>
              </a:spcAft>
              <a:buSzPts val="2400"/>
              <a:buFont typeface="Calibri"/>
              <a:buNone/>
            </a:pPr>
            <a:r>
              <a:t/>
            </a:r>
            <a:endParaRPr>
              <a:solidFill>
                <a:srgbClr val="173D73"/>
              </a:solidFill>
              <a:latin typeface="Oswald"/>
              <a:ea typeface="Oswald"/>
              <a:cs typeface="Oswald"/>
              <a:sym typeface="Oswald"/>
            </a:endParaRPr>
          </a:p>
        </p:txBody>
      </p:sp>
      <p:sp>
        <p:nvSpPr>
          <p:cNvPr id="84" name="Google Shape;84;p4"/>
          <p:cNvSpPr txBox="1"/>
          <p:nvPr/>
        </p:nvSpPr>
        <p:spPr>
          <a:xfrm>
            <a:off x="3028500" y="608575"/>
            <a:ext cx="30870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pt-BR" sz="3000" u="none" cap="none" strike="noStrike">
                <a:solidFill>
                  <a:srgbClr val="2F447D"/>
                </a:solidFill>
                <a:latin typeface="Oswald"/>
                <a:ea typeface="Oswald"/>
                <a:cs typeface="Oswald"/>
                <a:sym typeface="Oswald"/>
              </a:rPr>
              <a:t>CONTRATO DIDÁTICO</a:t>
            </a:r>
            <a:endParaRPr b="0" i="0" sz="3000" u="none" cap="none" strike="noStrike">
              <a:solidFill>
                <a:srgbClr val="2F447D"/>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 name="Shape 88"/>
        <p:cNvGrpSpPr/>
        <p:nvPr/>
      </p:nvGrpSpPr>
      <p:grpSpPr>
        <a:xfrm>
          <a:off x="0" y="0"/>
          <a:ext cx="0" cy="0"/>
          <a:chOff x="0" y="0"/>
          <a:chExt cx="0" cy="0"/>
        </a:xfrm>
      </p:grpSpPr>
      <p:sp>
        <p:nvSpPr>
          <p:cNvPr id="89" name="Google Shape;89;p5"/>
          <p:cNvSpPr txBox="1"/>
          <p:nvPr/>
        </p:nvSpPr>
        <p:spPr>
          <a:xfrm>
            <a:off x="1040999" y="2063850"/>
            <a:ext cx="7062000" cy="400069"/>
          </a:xfrm>
          <a:prstGeom prst="rect">
            <a:avLst/>
          </a:prstGeom>
          <a:solidFill>
            <a:srgbClr val="A8D08C"/>
          </a:solidFill>
          <a:ln cap="flat" cmpd="sng" w="9525">
            <a:solidFill>
              <a:srgbClr val="92D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pt-BR" sz="2000" u="none" cap="none" strike="noStrike">
                <a:solidFill>
                  <a:srgbClr val="173D73"/>
                </a:solidFill>
                <a:latin typeface="Oswald"/>
                <a:ea typeface="Oswald"/>
                <a:cs typeface="Oswald"/>
                <a:sym typeface="Oswald"/>
              </a:rPr>
              <a:t>Receitas que transformam: cozinhando palavras e sustentabilidade</a:t>
            </a:r>
            <a:endParaRPr b="0" i="0" sz="2000" u="none" cap="none" strike="noStrike">
              <a:solidFill>
                <a:srgbClr val="000000"/>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
        <p:nvSpPr>
          <p:cNvPr id="94" name="Google Shape;94;p6"/>
          <p:cNvSpPr txBox="1"/>
          <p:nvPr>
            <p:ph type="title"/>
          </p:nvPr>
        </p:nvSpPr>
        <p:spPr>
          <a:xfrm>
            <a:off x="2677200" y="610550"/>
            <a:ext cx="3789600" cy="847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2000"/>
              <a:buNone/>
            </a:pPr>
            <a:r>
              <a:rPr b="1" lang="pt-BR" sz="2500">
                <a:solidFill>
                  <a:srgbClr val="2F447D"/>
                </a:solidFill>
                <a:latin typeface="Oswald"/>
                <a:ea typeface="Oswald"/>
                <a:cs typeface="Oswald"/>
                <a:sym typeface="Oswald"/>
              </a:rPr>
              <a:t> OBJETIVOS DO ENCONTRO</a:t>
            </a:r>
            <a:endParaRPr b="1" sz="2500">
              <a:solidFill>
                <a:srgbClr val="2F447D"/>
              </a:solidFill>
              <a:latin typeface="Oswald"/>
              <a:ea typeface="Oswald"/>
              <a:cs typeface="Oswald"/>
              <a:sym typeface="Oswald"/>
            </a:endParaRPr>
          </a:p>
        </p:txBody>
      </p:sp>
      <p:sp>
        <p:nvSpPr>
          <p:cNvPr id="95" name="Google Shape;95;p6"/>
          <p:cNvSpPr/>
          <p:nvPr/>
        </p:nvSpPr>
        <p:spPr>
          <a:xfrm>
            <a:off x="1011000" y="1914575"/>
            <a:ext cx="7122000" cy="2059500"/>
          </a:xfrm>
          <a:prstGeom prst="roundRect">
            <a:avLst>
              <a:gd fmla="val 16667" name="adj"/>
            </a:avLst>
          </a:prstGeom>
          <a:solidFill>
            <a:srgbClr val="8CB5F8"/>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00"/>
              <a:buFont typeface="Arial"/>
              <a:buNone/>
            </a:pPr>
            <a:r>
              <a:rPr b="1" i="0" lang="pt-BR" sz="1700" u="none" cap="none" strike="noStrike">
                <a:solidFill>
                  <a:srgbClr val="000000"/>
                </a:solidFill>
                <a:latin typeface="Oswald"/>
                <a:ea typeface="Oswald"/>
                <a:cs typeface="Oswald"/>
                <a:sym typeface="Oswald"/>
              </a:rPr>
              <a:t>Objetivo Geral: </a:t>
            </a:r>
            <a:endParaRPr b="1" i="0" sz="1700" u="none" cap="none" strike="noStrike">
              <a:solidFill>
                <a:srgbClr val="000000"/>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1700"/>
              <a:buFont typeface="Arial"/>
              <a:buNone/>
            </a:pPr>
            <a:r>
              <a:t/>
            </a:r>
            <a:endParaRPr b="1" sz="1700">
              <a:latin typeface="Oswald"/>
              <a:ea typeface="Oswald"/>
              <a:cs typeface="Oswald"/>
              <a:sym typeface="Oswald"/>
            </a:endParaRPr>
          </a:p>
          <a:p>
            <a:pPr indent="0" lvl="0" marL="0" marR="0" rtl="0" algn="ctr">
              <a:lnSpc>
                <a:spcPct val="100000"/>
              </a:lnSpc>
              <a:spcBef>
                <a:spcPts val="0"/>
              </a:spcBef>
              <a:spcAft>
                <a:spcPts val="0"/>
              </a:spcAft>
              <a:buClr>
                <a:srgbClr val="000000"/>
              </a:buClr>
              <a:buSzPts val="1700"/>
              <a:buFont typeface="Arial"/>
              <a:buNone/>
            </a:pPr>
            <a:r>
              <a:rPr b="0" i="0" lang="pt-BR" sz="1700" u="none" cap="none" strike="noStrike">
                <a:solidFill>
                  <a:srgbClr val="000000"/>
                </a:solidFill>
                <a:latin typeface="Oswald"/>
                <a:ea typeface="Oswald"/>
                <a:cs typeface="Oswald"/>
                <a:sym typeface="Oswald"/>
              </a:rPr>
              <a:t>Desenvolver, de forma criativa e colaborativa, práticas pedagógicas que promovam a produção textual no gênero receita, integrando a temática da sustentabilidade, estimulando o protagonismo docente e o alinhamento às competências da BNCC, em especial à leitura, escrita, oralidade, análise linguística e cidadania.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sp>
        <p:nvSpPr>
          <p:cNvPr id="100" name="Google Shape;100;p36"/>
          <p:cNvSpPr/>
          <p:nvPr/>
        </p:nvSpPr>
        <p:spPr>
          <a:xfrm>
            <a:off x="661650" y="1261725"/>
            <a:ext cx="7929000" cy="3259800"/>
          </a:xfrm>
          <a:prstGeom prst="roundRect">
            <a:avLst>
              <a:gd fmla="val 16667" name="adj"/>
            </a:avLst>
          </a:prstGeom>
          <a:solidFill>
            <a:srgbClr val="8CB5F8"/>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700"/>
              <a:buFont typeface="Arial"/>
              <a:buChar char="•"/>
            </a:pPr>
            <a:r>
              <a:rPr b="0" i="0" lang="pt-BR" sz="1700" u="none" cap="none" strike="noStrike">
                <a:solidFill>
                  <a:srgbClr val="000000"/>
                </a:solidFill>
                <a:latin typeface="Oswald"/>
                <a:ea typeface="Oswald"/>
                <a:cs typeface="Oswald"/>
                <a:sym typeface="Oswald"/>
              </a:rPr>
              <a:t>Explorar as características do gênero textual receita (estrutura, linguagem, finalidade)</a:t>
            </a:r>
            <a:r>
              <a:rPr lang="pt-BR" sz="1700">
                <a:latin typeface="Oswald"/>
                <a:ea typeface="Oswald"/>
                <a:cs typeface="Oswald"/>
                <a:sym typeface="Oswald"/>
              </a:rPr>
              <a:t>;</a:t>
            </a:r>
            <a:endParaRPr/>
          </a:p>
          <a:p>
            <a:pPr indent="-285750" lvl="0" marL="285750" marR="0" rtl="0" algn="l">
              <a:lnSpc>
                <a:spcPct val="100000"/>
              </a:lnSpc>
              <a:spcBef>
                <a:spcPts val="1000"/>
              </a:spcBef>
              <a:spcAft>
                <a:spcPts val="0"/>
              </a:spcAft>
              <a:buClr>
                <a:srgbClr val="000000"/>
              </a:buClr>
              <a:buSzPts val="1700"/>
              <a:buFont typeface="Arial"/>
              <a:buChar char="•"/>
            </a:pPr>
            <a:r>
              <a:rPr b="0" i="0" lang="pt-BR" sz="1700" u="none" cap="none" strike="noStrike">
                <a:solidFill>
                  <a:srgbClr val="000000"/>
                </a:solidFill>
                <a:latin typeface="Oswald"/>
                <a:ea typeface="Oswald"/>
                <a:cs typeface="Oswald"/>
                <a:sym typeface="Oswald"/>
              </a:rPr>
              <a:t>Compreender a relação entre produção textual e práticas sustentáveis, contextualizando a escrita em situações reais.</a:t>
            </a:r>
            <a:endParaRPr/>
          </a:p>
          <a:p>
            <a:pPr indent="-285750" lvl="0" marL="285750" marR="0" rtl="0" algn="l">
              <a:lnSpc>
                <a:spcPct val="100000"/>
              </a:lnSpc>
              <a:spcBef>
                <a:spcPts val="1000"/>
              </a:spcBef>
              <a:spcAft>
                <a:spcPts val="0"/>
              </a:spcAft>
              <a:buClr>
                <a:srgbClr val="000000"/>
              </a:buClr>
              <a:buSzPts val="1700"/>
              <a:buFont typeface="Arial"/>
              <a:buChar char="•"/>
            </a:pPr>
            <a:r>
              <a:rPr b="0" i="0" lang="pt-BR" sz="1700" u="none" cap="none" strike="noStrike">
                <a:solidFill>
                  <a:srgbClr val="000000"/>
                </a:solidFill>
                <a:latin typeface="Oswald"/>
                <a:ea typeface="Oswald"/>
                <a:cs typeface="Oswald"/>
                <a:sym typeface="Oswald"/>
              </a:rPr>
              <a:t>Criar atividades e materiais lúdicos que incentivem a produção de receitas sustentáveis pelos alunos (3º ao 5º ano).</a:t>
            </a:r>
            <a:endParaRPr/>
          </a:p>
          <a:p>
            <a:pPr indent="-285750" lvl="0" marL="285750" marR="0" rtl="0" algn="l">
              <a:lnSpc>
                <a:spcPct val="100000"/>
              </a:lnSpc>
              <a:spcBef>
                <a:spcPts val="1000"/>
              </a:spcBef>
              <a:spcAft>
                <a:spcPts val="0"/>
              </a:spcAft>
              <a:buClr>
                <a:srgbClr val="000000"/>
              </a:buClr>
              <a:buSzPts val="1700"/>
              <a:buFont typeface="Arial"/>
              <a:buChar char="•"/>
            </a:pPr>
            <a:r>
              <a:rPr b="0" i="0" lang="pt-BR" sz="1700" u="none" cap="none" strike="noStrike">
                <a:solidFill>
                  <a:srgbClr val="000000"/>
                </a:solidFill>
                <a:latin typeface="Oswald"/>
                <a:ea typeface="Oswald"/>
                <a:cs typeface="Oswald"/>
                <a:sym typeface="Oswald"/>
              </a:rPr>
              <a:t>Trabalhar habilidades de planejamento textual, coesão, coerência e revisão textual.</a:t>
            </a:r>
            <a:endParaRPr/>
          </a:p>
          <a:p>
            <a:pPr indent="-285750" lvl="0" marL="285750" marR="0" rtl="0" algn="l">
              <a:lnSpc>
                <a:spcPct val="100000"/>
              </a:lnSpc>
              <a:spcBef>
                <a:spcPts val="1000"/>
              </a:spcBef>
              <a:spcAft>
                <a:spcPts val="0"/>
              </a:spcAft>
              <a:buClr>
                <a:srgbClr val="000000"/>
              </a:buClr>
              <a:buSzPts val="1700"/>
              <a:buFont typeface="Arial"/>
              <a:buChar char="•"/>
            </a:pPr>
            <a:r>
              <a:rPr b="0" i="0" lang="pt-BR" sz="1700" u="none" cap="none" strike="noStrike">
                <a:solidFill>
                  <a:srgbClr val="000000"/>
                </a:solidFill>
                <a:latin typeface="Oswald"/>
                <a:ea typeface="Oswald"/>
                <a:cs typeface="Oswald"/>
                <a:sym typeface="Oswald"/>
              </a:rPr>
              <a:t>Incentivar a colaboração e o trabalho em grupo na criação de um livro/mural de receitas sustentáveis.</a:t>
            </a:r>
            <a:endParaRPr/>
          </a:p>
          <a:p>
            <a:pPr indent="-285750" lvl="0" marL="285750" marR="0" rtl="0" algn="l">
              <a:lnSpc>
                <a:spcPct val="100000"/>
              </a:lnSpc>
              <a:spcBef>
                <a:spcPts val="1000"/>
              </a:spcBef>
              <a:spcAft>
                <a:spcPts val="1000"/>
              </a:spcAft>
              <a:buClr>
                <a:srgbClr val="000000"/>
              </a:buClr>
              <a:buSzPts val="1700"/>
              <a:buFont typeface="Arial"/>
              <a:buChar char="•"/>
            </a:pPr>
            <a:r>
              <a:rPr b="0" i="0" lang="pt-BR" sz="1700" u="none" cap="none" strike="noStrike">
                <a:solidFill>
                  <a:srgbClr val="000000"/>
                </a:solidFill>
                <a:latin typeface="Oswald"/>
                <a:ea typeface="Oswald"/>
                <a:cs typeface="Oswald"/>
                <a:sym typeface="Oswald"/>
              </a:rPr>
              <a:t>Promover a interdisciplinaridade, integrando Língua Portuguesa, Matemática, Ciências e Educação Ambiental.</a:t>
            </a:r>
            <a:endParaRPr/>
          </a:p>
        </p:txBody>
      </p:sp>
      <p:sp>
        <p:nvSpPr>
          <p:cNvPr id="101" name="Google Shape;101;p36"/>
          <p:cNvSpPr txBox="1"/>
          <p:nvPr>
            <p:ph type="title"/>
          </p:nvPr>
        </p:nvSpPr>
        <p:spPr>
          <a:xfrm>
            <a:off x="2677200" y="414525"/>
            <a:ext cx="3789600" cy="847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2000"/>
              <a:buNone/>
            </a:pPr>
            <a:r>
              <a:rPr b="1" lang="pt-BR" sz="2500">
                <a:solidFill>
                  <a:srgbClr val="2F447D"/>
                </a:solidFill>
                <a:latin typeface="Oswald"/>
                <a:ea typeface="Oswald"/>
                <a:cs typeface="Oswald"/>
                <a:sym typeface="Oswald"/>
              </a:rPr>
              <a:t>Objetivos específicos </a:t>
            </a:r>
            <a:endParaRPr b="1" sz="2500">
              <a:solidFill>
                <a:srgbClr val="2F447D"/>
              </a:solidFill>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 name="Shape 105"/>
        <p:cNvGrpSpPr/>
        <p:nvPr/>
      </p:nvGrpSpPr>
      <p:grpSpPr>
        <a:xfrm>
          <a:off x="0" y="0"/>
          <a:ext cx="0" cy="0"/>
          <a:chOff x="0" y="0"/>
          <a:chExt cx="0" cy="0"/>
        </a:xfrm>
      </p:grpSpPr>
      <p:sp>
        <p:nvSpPr>
          <p:cNvPr id="106" name="Google Shape;106;p37"/>
          <p:cNvSpPr txBox="1"/>
          <p:nvPr>
            <p:ph type="title"/>
          </p:nvPr>
        </p:nvSpPr>
        <p:spPr>
          <a:xfrm>
            <a:off x="2104390" y="267629"/>
            <a:ext cx="4935220" cy="78802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2000"/>
              <a:buNone/>
            </a:pPr>
            <a:r>
              <a:rPr b="1" lang="pt-BR" sz="2500">
                <a:solidFill>
                  <a:srgbClr val="2F447D"/>
                </a:solidFill>
                <a:latin typeface="Oswald"/>
                <a:ea typeface="Oswald"/>
                <a:cs typeface="Oswald"/>
                <a:sym typeface="Oswald"/>
              </a:rPr>
              <a:t>ACOLHIDA</a:t>
            </a:r>
            <a:endParaRPr b="1" sz="2500">
              <a:solidFill>
                <a:srgbClr val="2F447D"/>
              </a:solidFill>
              <a:latin typeface="Oswald"/>
              <a:ea typeface="Oswald"/>
              <a:cs typeface="Oswald"/>
              <a:sym typeface="Oswald"/>
            </a:endParaRPr>
          </a:p>
        </p:txBody>
      </p:sp>
      <p:pic>
        <p:nvPicPr>
          <p:cNvPr id="107" name="Google Shape;107;p37"/>
          <p:cNvPicPr preferRelativeResize="0"/>
          <p:nvPr/>
        </p:nvPicPr>
        <p:blipFill rotWithShape="1">
          <a:blip r:embed="rId4">
            <a:alphaModFix/>
          </a:blip>
          <a:srcRect b="0" l="0" r="0" t="0"/>
          <a:stretch/>
        </p:blipFill>
        <p:spPr>
          <a:xfrm>
            <a:off x="2847278" y="1040316"/>
            <a:ext cx="3553522" cy="315028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 name="Shape 111"/>
        <p:cNvGrpSpPr/>
        <p:nvPr/>
      </p:nvGrpSpPr>
      <p:grpSpPr>
        <a:xfrm>
          <a:off x="0" y="0"/>
          <a:ext cx="0" cy="0"/>
          <a:chOff x="0" y="0"/>
          <a:chExt cx="0" cy="0"/>
        </a:xfrm>
      </p:grpSpPr>
      <p:sp>
        <p:nvSpPr>
          <p:cNvPr id="112" name="Google Shape;112;p7"/>
          <p:cNvSpPr txBox="1"/>
          <p:nvPr>
            <p:ph type="title"/>
          </p:nvPr>
        </p:nvSpPr>
        <p:spPr>
          <a:xfrm>
            <a:off x="2104390" y="278765"/>
            <a:ext cx="4935220" cy="84709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2000"/>
              <a:buNone/>
            </a:pPr>
            <a:r>
              <a:rPr b="1" lang="pt-BR" sz="2500">
                <a:solidFill>
                  <a:srgbClr val="2F447D"/>
                </a:solidFill>
                <a:latin typeface="Oswald"/>
                <a:ea typeface="Oswald"/>
                <a:cs typeface="Oswald"/>
                <a:sym typeface="Oswald"/>
              </a:rPr>
              <a:t>Receita para salvar o planeta</a:t>
            </a:r>
            <a:br>
              <a:rPr b="1" lang="pt-BR" sz="2500">
                <a:solidFill>
                  <a:srgbClr val="2F447D"/>
                </a:solidFill>
                <a:latin typeface="Oswald"/>
                <a:ea typeface="Oswald"/>
                <a:cs typeface="Oswald"/>
                <a:sym typeface="Oswald"/>
              </a:rPr>
            </a:br>
            <a:endParaRPr b="1" sz="2500">
              <a:solidFill>
                <a:srgbClr val="2F447D"/>
              </a:solidFill>
              <a:latin typeface="Oswald"/>
              <a:ea typeface="Oswald"/>
              <a:cs typeface="Oswald"/>
              <a:sym typeface="Oswald"/>
            </a:endParaRPr>
          </a:p>
        </p:txBody>
      </p:sp>
      <p:sp>
        <p:nvSpPr>
          <p:cNvPr id="113" name="Google Shape;113;p7"/>
          <p:cNvSpPr/>
          <p:nvPr/>
        </p:nvSpPr>
        <p:spPr>
          <a:xfrm>
            <a:off x="4572000" y="873750"/>
            <a:ext cx="3871800" cy="3517500"/>
          </a:xfrm>
          <a:prstGeom prst="rect">
            <a:avLst/>
          </a:prstGeom>
          <a:solidFill>
            <a:schemeClr val="lt1"/>
          </a:solidFill>
          <a:ln cap="flat" cmpd="sng" w="25400">
            <a:solidFill>
              <a:srgbClr val="2F447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None/>
            </a:pPr>
            <a:r>
              <a:rPr b="1" lang="pt-BR">
                <a:solidFill>
                  <a:schemeClr val="dk1"/>
                </a:solidFill>
              </a:rPr>
              <a:t>2. </a:t>
            </a:r>
            <a:r>
              <a:rPr b="0" i="0" lang="pt-BR" sz="1400" u="none" cap="none" strike="noStrike">
                <a:solidFill>
                  <a:schemeClr val="dk1"/>
                </a:solidFill>
                <a:latin typeface="Arial"/>
                <a:ea typeface="Arial"/>
                <a:cs typeface="Arial"/>
                <a:sym typeface="Arial"/>
              </a:rPr>
              <a:t>Adicione ações simples, como separar o lixo, fechar a torneira ao escovar os dentes e apagar a luz ao sair do quarto.</a:t>
            </a:r>
            <a:endParaRPr/>
          </a:p>
          <a:p>
            <a:pPr indent="0" lvl="0" marL="0" marR="0" rtl="0" algn="l">
              <a:lnSpc>
                <a:spcPct val="150000"/>
              </a:lnSpc>
              <a:spcBef>
                <a:spcPts val="0"/>
              </a:spcBef>
              <a:spcAft>
                <a:spcPts val="0"/>
              </a:spcAft>
              <a:buNone/>
            </a:pPr>
            <a:r>
              <a:rPr b="1" lang="pt-BR">
                <a:solidFill>
                  <a:schemeClr val="dk1"/>
                </a:solidFill>
              </a:rPr>
              <a:t>3.</a:t>
            </a:r>
            <a:r>
              <a:rPr lang="pt-BR">
                <a:solidFill>
                  <a:schemeClr val="dk1"/>
                </a:solidFill>
              </a:rPr>
              <a:t> </a:t>
            </a:r>
            <a:r>
              <a:rPr b="0" i="0" lang="pt-BR" sz="1400" u="none" cap="none" strike="noStrike">
                <a:solidFill>
                  <a:schemeClr val="dk1"/>
                </a:solidFill>
                <a:latin typeface="Arial"/>
                <a:ea typeface="Arial"/>
                <a:cs typeface="Arial"/>
                <a:sym typeface="Arial"/>
              </a:rPr>
              <a:t>Bata bem com atitudes conscientes todos os dias.</a:t>
            </a:r>
            <a:endParaRPr/>
          </a:p>
          <a:p>
            <a:pPr indent="0" lvl="0" marL="0" marR="0" rtl="0" algn="l">
              <a:lnSpc>
                <a:spcPct val="150000"/>
              </a:lnSpc>
              <a:spcBef>
                <a:spcPts val="0"/>
              </a:spcBef>
              <a:spcAft>
                <a:spcPts val="0"/>
              </a:spcAft>
              <a:buNone/>
            </a:pPr>
            <a:r>
              <a:rPr b="1" i="0" lang="pt-BR" sz="1400" u="none" cap="none" strike="noStrike">
                <a:solidFill>
                  <a:schemeClr val="dk1"/>
                </a:solidFill>
              </a:rPr>
              <a:t>4.</a:t>
            </a:r>
            <a:r>
              <a:rPr b="0" i="0" lang="pt-BR" sz="1400" u="none" cap="none" strike="noStrike">
                <a:solidFill>
                  <a:schemeClr val="dk1"/>
                </a:solidFill>
                <a:latin typeface="Arial"/>
                <a:ea typeface="Arial"/>
                <a:cs typeface="Arial"/>
                <a:sym typeface="Arial"/>
              </a:rPr>
              <a:t> Leve para assar no forno da esperança e espere crescer o resultado.</a:t>
            </a:r>
            <a:endParaRPr/>
          </a:p>
          <a:p>
            <a:pPr indent="0" lvl="0" marL="0" marR="0" rtl="0" algn="l">
              <a:lnSpc>
                <a:spcPct val="150000"/>
              </a:lnSpc>
              <a:spcBef>
                <a:spcPts val="0"/>
              </a:spcBef>
              <a:spcAft>
                <a:spcPts val="0"/>
              </a:spcAft>
              <a:buNone/>
            </a:pPr>
            <a:r>
              <a:rPr b="1" i="0" lang="pt-BR" sz="1400" u="none" cap="none" strike="noStrike">
                <a:solidFill>
                  <a:schemeClr val="dk1"/>
                </a:solidFill>
              </a:rPr>
              <a:t>5. </a:t>
            </a:r>
            <a:r>
              <a:rPr b="0" i="0" lang="pt-BR" sz="1400" u="none" cap="none" strike="noStrike">
                <a:solidFill>
                  <a:schemeClr val="dk1"/>
                </a:solidFill>
                <a:latin typeface="Arial"/>
                <a:ea typeface="Arial"/>
                <a:cs typeface="Arial"/>
                <a:sym typeface="Arial"/>
              </a:rPr>
              <a:t>Sirva com alegria e compartilhe com sua família, amigos e vizinhos.</a:t>
            </a:r>
            <a:endParaRPr/>
          </a:p>
          <a:p>
            <a:pPr indent="0" lvl="0" marL="0" marR="0" rtl="0" algn="ctr">
              <a:lnSpc>
                <a:spcPct val="150000"/>
              </a:lnSpc>
              <a:spcBef>
                <a:spcPts val="0"/>
              </a:spcBef>
              <a:spcAft>
                <a:spcPts val="0"/>
              </a:spcAft>
              <a:buNone/>
            </a:pPr>
            <a:r>
              <a:rPr b="1" i="0" lang="pt-BR" sz="1400" u="none" cap="none" strike="noStrike">
                <a:solidFill>
                  <a:schemeClr val="dk1"/>
                </a:solidFill>
                <a:latin typeface="Arial"/>
                <a:ea typeface="Arial"/>
                <a:cs typeface="Arial"/>
                <a:sym typeface="Arial"/>
              </a:rPr>
              <a:t>Dica final: </a:t>
            </a:r>
            <a:r>
              <a:rPr b="0" i="0" lang="pt-BR" sz="1400" u="none" cap="none" strike="noStrike">
                <a:solidFill>
                  <a:schemeClr val="dk1"/>
                </a:solidFill>
                <a:latin typeface="Arial"/>
                <a:ea typeface="Arial"/>
                <a:cs typeface="Arial"/>
                <a:sym typeface="Arial"/>
              </a:rPr>
              <a:t>Se cada um fizer a sua parte, a receita dá certo! O planeta agradece!</a:t>
            </a:r>
            <a:endParaRPr/>
          </a:p>
        </p:txBody>
      </p:sp>
      <p:sp>
        <p:nvSpPr>
          <p:cNvPr id="114" name="Google Shape;114;p7"/>
          <p:cNvSpPr/>
          <p:nvPr/>
        </p:nvSpPr>
        <p:spPr>
          <a:xfrm>
            <a:off x="285300" y="873751"/>
            <a:ext cx="3662700" cy="3517500"/>
          </a:xfrm>
          <a:prstGeom prst="rect">
            <a:avLst/>
          </a:prstGeom>
          <a:solidFill>
            <a:schemeClr val="lt1"/>
          </a:solidFill>
          <a:ln cap="flat" cmpd="sng" w="25400">
            <a:solidFill>
              <a:srgbClr val="2F447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1400"/>
              <a:buFont typeface="Arial"/>
              <a:buNone/>
            </a:pPr>
            <a:r>
              <a:rPr b="1" i="0" lang="pt-BR" sz="1400" u="none" cap="none" strike="noStrike">
                <a:solidFill>
                  <a:srgbClr val="000000"/>
                </a:solidFill>
                <a:latin typeface="Arial"/>
                <a:ea typeface="Arial"/>
                <a:cs typeface="Arial"/>
                <a:sym typeface="Arial"/>
              </a:rPr>
              <a:t>Ingredientes:</a:t>
            </a:r>
            <a:endParaRPr/>
          </a:p>
          <a:p>
            <a:pPr indent="0" lvl="0" marL="0" marR="0" rtl="0" algn="l">
              <a:lnSpc>
                <a:spcPct val="150000"/>
              </a:lnSpc>
              <a:spcBef>
                <a:spcPts val="0"/>
              </a:spcBef>
              <a:spcAft>
                <a:spcPts val="0"/>
              </a:spcAft>
              <a:buClr>
                <a:srgbClr val="000000"/>
              </a:buClr>
              <a:buSzPts val="1400"/>
              <a:buFont typeface="Arial"/>
              <a:buNone/>
            </a:pPr>
            <a:r>
              <a:rPr b="0" i="0" lang="pt-BR" sz="1400" u="none" cap="none" strike="noStrike">
                <a:solidFill>
                  <a:srgbClr val="000000"/>
                </a:solidFill>
                <a:latin typeface="Arial"/>
                <a:ea typeface="Arial"/>
                <a:cs typeface="Arial"/>
                <a:sym typeface="Arial"/>
              </a:rPr>
              <a:t>1 xícara de amor pela natureza,</a:t>
            </a:r>
            <a:endParaRPr/>
          </a:p>
          <a:p>
            <a:pPr indent="0" lvl="0" marL="0" marR="0" rtl="0" algn="l">
              <a:lnSpc>
                <a:spcPct val="150000"/>
              </a:lnSpc>
              <a:spcBef>
                <a:spcPts val="0"/>
              </a:spcBef>
              <a:spcAft>
                <a:spcPts val="0"/>
              </a:spcAft>
              <a:buClr>
                <a:srgbClr val="000000"/>
              </a:buClr>
              <a:buSzPts val="1400"/>
              <a:buFont typeface="Arial"/>
              <a:buNone/>
            </a:pPr>
            <a:r>
              <a:rPr b="0" i="0" lang="pt-BR" sz="1400" u="none" cap="none" strike="noStrike">
                <a:solidFill>
                  <a:srgbClr val="000000"/>
                </a:solidFill>
                <a:latin typeface="Arial"/>
                <a:ea typeface="Arial"/>
                <a:cs typeface="Arial"/>
                <a:sym typeface="Arial"/>
              </a:rPr>
              <a:t>2 colheres bem cheias de cuidado com a água,</a:t>
            </a:r>
            <a:endParaRPr/>
          </a:p>
          <a:p>
            <a:pPr indent="0" lvl="0" marL="0" marR="0" rtl="0" algn="l">
              <a:lnSpc>
                <a:spcPct val="150000"/>
              </a:lnSpc>
              <a:spcBef>
                <a:spcPts val="0"/>
              </a:spcBef>
              <a:spcAft>
                <a:spcPts val="0"/>
              </a:spcAft>
              <a:buClr>
                <a:srgbClr val="000000"/>
              </a:buClr>
              <a:buSzPts val="1400"/>
              <a:buFont typeface="Arial"/>
              <a:buNone/>
            </a:pPr>
            <a:r>
              <a:rPr b="0" i="0" lang="pt-BR" sz="1400" u="none" cap="none" strike="noStrike">
                <a:solidFill>
                  <a:srgbClr val="000000"/>
                </a:solidFill>
                <a:latin typeface="Arial"/>
                <a:ea typeface="Arial"/>
                <a:cs typeface="Arial"/>
                <a:sym typeface="Arial"/>
              </a:rPr>
              <a:t>3 pitadas de respeito pelos animais,</a:t>
            </a:r>
            <a:endParaRPr/>
          </a:p>
          <a:p>
            <a:pPr indent="0" lvl="0" marL="0" marR="0" rtl="0" algn="l">
              <a:lnSpc>
                <a:spcPct val="150000"/>
              </a:lnSpc>
              <a:spcBef>
                <a:spcPts val="0"/>
              </a:spcBef>
              <a:spcAft>
                <a:spcPts val="0"/>
              </a:spcAft>
              <a:buClr>
                <a:srgbClr val="000000"/>
              </a:buClr>
              <a:buSzPts val="1400"/>
              <a:buFont typeface="Arial"/>
              <a:buNone/>
            </a:pPr>
            <a:r>
              <a:rPr b="0" i="0" lang="pt-BR" sz="1400" u="none" cap="none" strike="noStrike">
                <a:solidFill>
                  <a:srgbClr val="000000"/>
                </a:solidFill>
                <a:latin typeface="Arial"/>
                <a:ea typeface="Arial"/>
                <a:cs typeface="Arial"/>
                <a:sym typeface="Arial"/>
              </a:rPr>
              <a:t>1 pacote de reciclagem bem feito,</a:t>
            </a:r>
            <a:endParaRPr/>
          </a:p>
          <a:p>
            <a:pPr indent="0" lvl="0" marL="0" marR="0" rtl="0" algn="l">
              <a:lnSpc>
                <a:spcPct val="150000"/>
              </a:lnSpc>
              <a:spcBef>
                <a:spcPts val="0"/>
              </a:spcBef>
              <a:spcAft>
                <a:spcPts val="0"/>
              </a:spcAft>
              <a:buClr>
                <a:srgbClr val="000000"/>
              </a:buClr>
              <a:buSzPts val="1400"/>
              <a:buFont typeface="Arial"/>
              <a:buNone/>
            </a:pPr>
            <a:r>
              <a:rPr b="0" i="0" lang="pt-BR" sz="1400" u="none" cap="none" strike="noStrike">
                <a:solidFill>
                  <a:srgbClr val="000000"/>
                </a:solidFill>
                <a:latin typeface="Arial"/>
                <a:ea typeface="Arial"/>
                <a:cs typeface="Arial"/>
                <a:sym typeface="Arial"/>
              </a:rPr>
              <a:t>1 litro de economia de energia,</a:t>
            </a:r>
            <a:endParaRPr/>
          </a:p>
          <a:p>
            <a:pPr indent="0" lvl="0" marL="0" marR="0" rtl="0" algn="l">
              <a:lnSpc>
                <a:spcPct val="150000"/>
              </a:lnSpc>
              <a:spcBef>
                <a:spcPts val="0"/>
              </a:spcBef>
              <a:spcAft>
                <a:spcPts val="0"/>
              </a:spcAft>
              <a:buClr>
                <a:srgbClr val="000000"/>
              </a:buClr>
              <a:buSzPts val="1400"/>
              <a:buFont typeface="Arial"/>
              <a:buNone/>
            </a:pPr>
            <a:r>
              <a:rPr b="0" i="0" lang="pt-BR" sz="1400" u="none" cap="none" strike="noStrike">
                <a:solidFill>
                  <a:srgbClr val="000000"/>
                </a:solidFill>
                <a:latin typeface="Arial"/>
                <a:ea typeface="Arial"/>
                <a:cs typeface="Arial"/>
                <a:sym typeface="Arial"/>
              </a:rPr>
              <a:t>Vontade de mudar o mundo a gosto.</a:t>
            </a:r>
            <a:endParaRPr/>
          </a:p>
          <a:p>
            <a:pPr indent="0" lvl="0" marL="0" marR="0" rtl="0" algn="l">
              <a:lnSpc>
                <a:spcPct val="150000"/>
              </a:lnSpc>
              <a:spcBef>
                <a:spcPts val="0"/>
              </a:spcBef>
              <a:spcAft>
                <a:spcPts val="0"/>
              </a:spcAft>
              <a:buClr>
                <a:srgbClr val="000000"/>
              </a:buClr>
              <a:buSzPts val="1400"/>
              <a:buFont typeface="Arial"/>
              <a:buNone/>
            </a:pPr>
            <a:r>
              <a:rPr b="1" i="0" lang="pt-BR" sz="1400" u="none" cap="none" strike="noStrike">
                <a:solidFill>
                  <a:srgbClr val="000000"/>
                </a:solidFill>
                <a:latin typeface="Arial"/>
                <a:ea typeface="Arial"/>
                <a:cs typeface="Arial"/>
                <a:sym typeface="Arial"/>
              </a:rPr>
              <a:t>Modo de preparo:</a:t>
            </a:r>
            <a:endParaRPr/>
          </a:p>
          <a:p>
            <a:pPr indent="-317500" lvl="0" marL="457200" marR="0" rtl="0" algn="l">
              <a:lnSpc>
                <a:spcPct val="150000"/>
              </a:lnSpc>
              <a:spcBef>
                <a:spcPts val="0"/>
              </a:spcBef>
              <a:spcAft>
                <a:spcPts val="0"/>
              </a:spcAft>
              <a:buClr>
                <a:srgbClr val="000000"/>
              </a:buClr>
              <a:buSzPts val="1400"/>
              <a:buFont typeface="Arial"/>
              <a:buAutoNum type="arabicPeriod"/>
            </a:pPr>
            <a:r>
              <a:rPr b="0" i="0" lang="pt-BR" sz="1400" u="none" cap="none" strike="noStrike">
                <a:solidFill>
                  <a:srgbClr val="000000"/>
                </a:solidFill>
                <a:latin typeface="Arial"/>
                <a:ea typeface="Arial"/>
                <a:cs typeface="Arial"/>
                <a:sym typeface="Arial"/>
              </a:rPr>
              <a:t>Em uma tigela grande chamada planeta Terra, misture todos os ingredientes com carinho.</a:t>
            </a:r>
            <a:endParaRPr/>
          </a:p>
          <a:p>
            <a:pPr indent="0" lvl="0" marL="0" marR="0" rtl="0" algn="l">
              <a:lnSpc>
                <a:spcPct val="15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8" name="Shape 118"/>
        <p:cNvGrpSpPr/>
        <p:nvPr/>
      </p:nvGrpSpPr>
      <p:grpSpPr>
        <a:xfrm>
          <a:off x="0" y="0"/>
          <a:ext cx="0" cy="0"/>
          <a:chOff x="0" y="0"/>
          <a:chExt cx="0" cy="0"/>
        </a:xfrm>
      </p:grpSpPr>
      <p:sp>
        <p:nvSpPr>
          <p:cNvPr id="119" name="Google Shape;119;p8"/>
          <p:cNvSpPr txBox="1"/>
          <p:nvPr/>
        </p:nvSpPr>
        <p:spPr>
          <a:xfrm>
            <a:off x="749731" y="2387109"/>
            <a:ext cx="7644600" cy="369300"/>
          </a:xfrm>
          <a:prstGeom prst="rect">
            <a:avLst/>
          </a:prstGeom>
          <a:solidFill>
            <a:srgbClr val="B1CDFB"/>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pt-BR" sz="1800" u="none" cap="none" strike="noStrike">
                <a:solidFill>
                  <a:srgbClr val="1B3867"/>
                </a:solidFill>
                <a:latin typeface="Oswald"/>
                <a:ea typeface="Oswald"/>
                <a:cs typeface="Oswald"/>
                <a:sym typeface="Oswald"/>
              </a:rPr>
              <a:t>Se cada receita que fizermos cuidar do planeta, que impacto teríamos em nossa cozinha? </a:t>
            </a:r>
            <a:endParaRPr b="0" i="0" sz="1800" u="none" cap="none" strike="noStrike">
              <a:solidFill>
                <a:srgbClr val="1B3867"/>
              </a:solidFill>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sp>
        <p:nvSpPr>
          <p:cNvPr id="124" name="Google Shape;124;p9"/>
          <p:cNvSpPr txBox="1"/>
          <p:nvPr/>
        </p:nvSpPr>
        <p:spPr>
          <a:xfrm>
            <a:off x="2086525" y="3916400"/>
            <a:ext cx="5408700" cy="369300"/>
          </a:xfrm>
          <a:prstGeom prst="rect">
            <a:avLst/>
          </a:prstGeom>
          <a:solidFill>
            <a:srgbClr val="B1CDFB"/>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pt-BR" sz="1800" u="none" cap="none" strike="noStrike">
                <a:solidFill>
                  <a:srgbClr val="1B3867"/>
                </a:solidFill>
                <a:latin typeface="Oswald"/>
                <a:ea typeface="Oswald"/>
                <a:cs typeface="Oswald"/>
                <a:sym typeface="Oswald"/>
              </a:rPr>
              <a:t>Vídeo: “Comida que alimenta”</a:t>
            </a:r>
            <a:endParaRPr b="0" i="0" sz="1800" u="none" cap="none" strike="noStrike">
              <a:solidFill>
                <a:srgbClr val="1B3867"/>
              </a:solidFill>
              <a:latin typeface="Oswald"/>
              <a:ea typeface="Oswald"/>
              <a:cs typeface="Oswald"/>
              <a:sym typeface="Oswald"/>
            </a:endParaRPr>
          </a:p>
        </p:txBody>
      </p:sp>
      <p:sp>
        <p:nvSpPr>
          <p:cNvPr id="125" name="Google Shape;125;p9"/>
          <p:cNvSpPr txBox="1"/>
          <p:nvPr/>
        </p:nvSpPr>
        <p:spPr>
          <a:xfrm>
            <a:off x="2638950" y="506725"/>
            <a:ext cx="3866100" cy="47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t-BR" sz="2500" u="none" cap="none" strike="noStrike">
                <a:solidFill>
                  <a:srgbClr val="2F447D"/>
                </a:solidFill>
                <a:latin typeface="Oswald"/>
                <a:ea typeface="Oswald"/>
                <a:cs typeface="Oswald"/>
                <a:sym typeface="Oswald"/>
              </a:rPr>
              <a:t>PARA INÍCIO DE CONVERSA</a:t>
            </a:r>
            <a:endParaRPr sz="2500">
              <a:solidFill>
                <a:srgbClr val="2F447D"/>
              </a:solidFill>
              <a:latin typeface="Oswald"/>
              <a:ea typeface="Oswald"/>
              <a:cs typeface="Oswald"/>
              <a:sym typeface="Oswald"/>
            </a:endParaRPr>
          </a:p>
        </p:txBody>
      </p:sp>
      <p:pic>
        <p:nvPicPr>
          <p:cNvPr descr="O vídeo Comida que Alimenta é uma realização do Centro Sabiá, vinculado ao projeto Trabalho, Renda e Sustentabilidade no Campo, patrocinado pela Petrobras. O projeto busca fortalecer as experiências de agricultura Agroflorestal de base Agroecológica na Zona da Mata Sul de Pernambuco, além de ter um forte componente de agregação de valor à produção da agricultura familiar desse território, com a instalação de Unidades de Beneficiamento de frutas e de mel, para atender principalmente as compras institucionais via Programa de Aquisição de Alimentos - PAA e Programa Nacional de Alimentação Escolar – PNAE, e o mercado turístico do território. Além de buscar fortalecer a estratégia de comercialização direta produtor/consumidor via Feiras Agroecológicas. &#10;&#10;Créditos:&#10;Roteiro: Sara Brito /  Centro Sabiá&#10;Direção e Animação 2D: Ianah Maia&#10;Direção de Arte: Ianah Maia e Débora Cabral&#10;Trilha Sonora: Filipe Barros e Rogério Samico&#10;Desenho de Som e Mixagem: Rogério Samico&#10;Vozes: Ianah Maia e Rogério Samico." id="126" name="Google Shape;126;p9" title="Comida Que Alimenta">
            <a:hlinkClick r:id="rId4"/>
          </p:cNvPr>
          <p:cNvPicPr preferRelativeResize="0"/>
          <p:nvPr/>
        </p:nvPicPr>
        <p:blipFill>
          <a:blip r:embed="rId5">
            <a:alphaModFix/>
          </a:blip>
          <a:stretch>
            <a:fillRect/>
          </a:stretch>
        </p:blipFill>
        <p:spPr>
          <a:xfrm>
            <a:off x="2539998" y="1460525"/>
            <a:ext cx="4007500" cy="2254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16"/>
          <p:cNvSpPr txBox="1"/>
          <p:nvPr/>
        </p:nvSpPr>
        <p:spPr>
          <a:xfrm>
            <a:off x="929275" y="1633000"/>
            <a:ext cx="7644600" cy="2308800"/>
          </a:xfrm>
          <a:prstGeom prst="rect">
            <a:avLst/>
          </a:prstGeom>
          <a:solidFill>
            <a:srgbClr val="B1CDFB"/>
          </a:solidFill>
          <a:ln>
            <a:noFill/>
          </a:ln>
        </p:spPr>
        <p:txBody>
          <a:bodyPr anchorCtr="0" anchor="t" bIns="45700" lIns="91425" spcFirstLastPara="1" rIns="91425" wrap="square" tIns="45700">
            <a:spAutoFit/>
          </a:bodyPr>
          <a:lstStyle/>
          <a:p>
            <a:pPr indent="-342900" lvl="0" marL="457200" marR="0" rtl="0" algn="just">
              <a:lnSpc>
                <a:spcPct val="100000"/>
              </a:lnSpc>
              <a:spcBef>
                <a:spcPts val="0"/>
              </a:spcBef>
              <a:spcAft>
                <a:spcPts val="0"/>
              </a:spcAft>
              <a:buClr>
                <a:srgbClr val="1B3867"/>
              </a:buClr>
              <a:buSzPts val="1800"/>
              <a:buFont typeface="Oswald"/>
              <a:buChar char="●"/>
            </a:pPr>
            <a:r>
              <a:rPr b="0" i="0" lang="pt-BR" sz="1800" u="none" cap="none" strike="noStrike">
                <a:solidFill>
                  <a:srgbClr val="1B3867"/>
                </a:solidFill>
                <a:latin typeface="Oswald"/>
                <a:ea typeface="Oswald"/>
                <a:cs typeface="Oswald"/>
                <a:sym typeface="Oswald"/>
              </a:rPr>
              <a:t>Quais ingredientes não podem faltar na escola para escrevermos um futuro sustentável? </a:t>
            </a:r>
            <a:endParaRPr b="0" i="0" sz="1800" u="none" cap="none" strike="noStrike">
              <a:solidFill>
                <a:srgbClr val="1B3867"/>
              </a:solidFill>
              <a:latin typeface="Oswald"/>
              <a:ea typeface="Oswald"/>
              <a:cs typeface="Oswald"/>
              <a:sym typeface="Oswald"/>
            </a:endParaRPr>
          </a:p>
          <a:p>
            <a:pPr indent="0" lvl="0" marL="457200" marR="0" rtl="0" algn="just">
              <a:lnSpc>
                <a:spcPct val="100000"/>
              </a:lnSpc>
              <a:spcBef>
                <a:spcPts val="0"/>
              </a:spcBef>
              <a:spcAft>
                <a:spcPts val="0"/>
              </a:spcAft>
              <a:buNone/>
            </a:pPr>
            <a:r>
              <a:t/>
            </a:r>
            <a:endParaRPr sz="1800">
              <a:solidFill>
                <a:srgbClr val="1B3867"/>
              </a:solidFill>
              <a:latin typeface="Oswald"/>
              <a:ea typeface="Oswald"/>
              <a:cs typeface="Oswald"/>
              <a:sym typeface="Oswald"/>
            </a:endParaRPr>
          </a:p>
          <a:p>
            <a:pPr indent="-342900" lvl="0" marL="457200" marR="0" rtl="0" algn="just">
              <a:lnSpc>
                <a:spcPct val="100000"/>
              </a:lnSpc>
              <a:spcBef>
                <a:spcPts val="0"/>
              </a:spcBef>
              <a:spcAft>
                <a:spcPts val="0"/>
              </a:spcAft>
              <a:buClr>
                <a:srgbClr val="1B3867"/>
              </a:buClr>
              <a:buSzPts val="1800"/>
              <a:buFont typeface="Oswald"/>
              <a:buChar char="●"/>
            </a:pPr>
            <a:r>
              <a:rPr b="0" i="0" lang="pt-BR" sz="1800" u="none" cap="none" strike="noStrike">
                <a:solidFill>
                  <a:srgbClr val="1B3867"/>
                </a:solidFill>
                <a:latin typeface="Oswald"/>
                <a:ea typeface="Oswald"/>
                <a:cs typeface="Oswald"/>
                <a:sym typeface="Oswald"/>
              </a:rPr>
              <a:t>É possível, por meio da escrita de receitas transmitir valores, saberes e estimular o cuidado com  o planeta</a:t>
            </a:r>
            <a:r>
              <a:rPr b="0" i="0" lang="pt-BR" sz="1800" u="none" cap="none" strike="noStrike">
                <a:solidFill>
                  <a:srgbClr val="1B3867"/>
                </a:solidFill>
                <a:latin typeface="Oswald"/>
                <a:ea typeface="Oswald"/>
                <a:cs typeface="Oswald"/>
                <a:sym typeface="Oswald"/>
              </a:rPr>
              <a:t>?</a:t>
            </a:r>
            <a:endParaRPr b="0" i="0" sz="1800" u="none" cap="none" strike="noStrike">
              <a:solidFill>
                <a:srgbClr val="1B3867"/>
              </a:solidFill>
              <a:latin typeface="Oswald"/>
              <a:ea typeface="Oswald"/>
              <a:cs typeface="Oswald"/>
              <a:sym typeface="Oswald"/>
            </a:endParaRPr>
          </a:p>
          <a:p>
            <a:pPr indent="0" lvl="0" marL="457200" marR="0" rtl="0" algn="just">
              <a:lnSpc>
                <a:spcPct val="100000"/>
              </a:lnSpc>
              <a:spcBef>
                <a:spcPts val="0"/>
              </a:spcBef>
              <a:spcAft>
                <a:spcPts val="0"/>
              </a:spcAft>
              <a:buNone/>
            </a:pPr>
            <a:r>
              <a:t/>
            </a:r>
            <a:endParaRPr sz="1800">
              <a:solidFill>
                <a:srgbClr val="1B3867"/>
              </a:solidFill>
              <a:latin typeface="Oswald"/>
              <a:ea typeface="Oswald"/>
              <a:cs typeface="Oswald"/>
              <a:sym typeface="Oswald"/>
            </a:endParaRPr>
          </a:p>
          <a:p>
            <a:pPr indent="-342900" lvl="0" marL="457200" marR="0" rtl="0" algn="just">
              <a:lnSpc>
                <a:spcPct val="100000"/>
              </a:lnSpc>
              <a:spcBef>
                <a:spcPts val="0"/>
              </a:spcBef>
              <a:spcAft>
                <a:spcPts val="0"/>
              </a:spcAft>
              <a:buClr>
                <a:srgbClr val="1B3867"/>
              </a:buClr>
              <a:buSzPts val="1800"/>
              <a:buFont typeface="Oswald"/>
              <a:buChar char="●"/>
            </a:pPr>
            <a:r>
              <a:rPr b="0" i="0" lang="pt-BR" sz="1800" u="none" cap="none" strike="noStrike">
                <a:solidFill>
                  <a:srgbClr val="1B3867"/>
                </a:solidFill>
                <a:latin typeface="Oswald"/>
                <a:ea typeface="Oswald"/>
                <a:cs typeface="Oswald"/>
                <a:sym typeface="Oswald"/>
              </a:rPr>
              <a:t>De que maneira a sustentabilidade pode ser considerada um ingrediente para a construção da cidadania?</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pic>
        <p:nvPicPr>
          <p:cNvPr descr="16 razões para você começar a ler – Instituto Rogério Castilho" id="136" name="Google Shape;136;p10"/>
          <p:cNvPicPr preferRelativeResize="0"/>
          <p:nvPr/>
        </p:nvPicPr>
        <p:blipFill rotWithShape="1">
          <a:blip r:embed="rId4">
            <a:alphaModFix/>
          </a:blip>
          <a:srcRect b="0" l="0" r="0" t="0"/>
          <a:stretch/>
        </p:blipFill>
        <p:spPr>
          <a:xfrm>
            <a:off x="2619375" y="1798955"/>
            <a:ext cx="3905250" cy="2141220"/>
          </a:xfrm>
          <a:prstGeom prst="roundRect">
            <a:avLst>
              <a:gd fmla="val 4167" name="adj"/>
            </a:avLst>
          </a:prstGeom>
          <a:solidFill>
            <a:srgbClr val="FFFFFF"/>
          </a:solidFill>
          <a:ln cap="sq" cmpd="sng" w="76200">
            <a:solidFill>
              <a:srgbClr val="EAEAEA"/>
            </a:solidFill>
            <a:prstDash val="solid"/>
            <a:miter lim="800000"/>
            <a:headEnd len="sm" w="sm" type="none"/>
            <a:tailEnd len="sm" w="sm" type="none"/>
          </a:ln>
          <a:effectLst>
            <a:reflection blurRad="0" dir="5400000" dist="5000" endA="0" endPos="28000" kx="0" rotWithShape="0" algn="bl" stA="33000" stPos="0" sy="-100000" ky="0"/>
          </a:effectLst>
        </p:spPr>
      </p:pic>
      <p:sp>
        <p:nvSpPr>
          <p:cNvPr id="137" name="Google Shape;137;p10"/>
          <p:cNvSpPr txBox="1"/>
          <p:nvPr/>
        </p:nvSpPr>
        <p:spPr>
          <a:xfrm>
            <a:off x="2173200" y="676175"/>
            <a:ext cx="47976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1" i="0" lang="pt-BR" sz="3000" u="none" cap="none" strike="noStrike">
                <a:solidFill>
                  <a:srgbClr val="2F447D"/>
                </a:solidFill>
                <a:latin typeface="Calibri"/>
                <a:ea typeface="Calibri"/>
                <a:cs typeface="Calibri"/>
                <a:sym typeface="Calibri"/>
              </a:rPr>
              <a:t>APROFUNDANDO O TEMA</a:t>
            </a:r>
            <a:endParaRPr b="1" i="0" sz="3000" u="none" cap="none" strike="noStrike">
              <a:solidFill>
                <a:srgbClr val="2F447D"/>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 name="Shape 141"/>
        <p:cNvGrpSpPr/>
        <p:nvPr/>
      </p:nvGrpSpPr>
      <p:grpSpPr>
        <a:xfrm>
          <a:off x="0" y="0"/>
          <a:ext cx="0" cy="0"/>
          <a:chOff x="0" y="0"/>
          <a:chExt cx="0" cy="0"/>
        </a:xfrm>
      </p:grpSpPr>
      <p:sp>
        <p:nvSpPr>
          <p:cNvPr id="142" name="Google Shape;142;p17"/>
          <p:cNvSpPr txBox="1"/>
          <p:nvPr/>
        </p:nvSpPr>
        <p:spPr>
          <a:xfrm>
            <a:off x="3460950" y="380500"/>
            <a:ext cx="2222100" cy="47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pt-BR" sz="2500">
                <a:solidFill>
                  <a:srgbClr val="2F447D"/>
                </a:solidFill>
                <a:latin typeface="Oswald"/>
                <a:ea typeface="Oswald"/>
                <a:cs typeface="Oswald"/>
                <a:sym typeface="Oswald"/>
              </a:rPr>
              <a:t>GÊNERO TEXTUAL</a:t>
            </a:r>
            <a:endParaRPr i="0" sz="2500" u="none" cap="none" strike="noStrike">
              <a:solidFill>
                <a:srgbClr val="2F447D"/>
              </a:solidFill>
              <a:latin typeface="Oswald"/>
              <a:ea typeface="Oswald"/>
              <a:cs typeface="Oswald"/>
              <a:sym typeface="Oswald"/>
            </a:endParaRPr>
          </a:p>
        </p:txBody>
      </p:sp>
      <p:sp>
        <p:nvSpPr>
          <p:cNvPr id="143" name="Google Shape;143;p17"/>
          <p:cNvSpPr txBox="1"/>
          <p:nvPr/>
        </p:nvSpPr>
        <p:spPr>
          <a:xfrm>
            <a:off x="1727250" y="2317804"/>
            <a:ext cx="5689500" cy="507900"/>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3200"/>
              <a:buFont typeface="Arial"/>
              <a:buNone/>
            </a:pPr>
            <a:r>
              <a:rPr i="0" lang="pt-BR" sz="3000" u="none" cap="none" strike="noStrike">
                <a:solidFill>
                  <a:srgbClr val="2F447D"/>
                </a:solidFill>
                <a:latin typeface="Oswald"/>
                <a:ea typeface="Oswald"/>
                <a:cs typeface="Oswald"/>
                <a:sym typeface="Oswald"/>
              </a:rPr>
              <a:t>O que é? Para que serve?</a:t>
            </a:r>
            <a:endParaRPr i="0" sz="3000" u="none" cap="none" strike="noStrike">
              <a:solidFill>
                <a:srgbClr val="2F447D"/>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sp>
        <p:nvSpPr>
          <p:cNvPr id="148" name="Google Shape;148;p18"/>
          <p:cNvSpPr txBox="1"/>
          <p:nvPr/>
        </p:nvSpPr>
        <p:spPr>
          <a:xfrm>
            <a:off x="2843548" y="541950"/>
            <a:ext cx="3456900" cy="47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pt-BR" sz="2500" u="none" cap="none" strike="noStrike">
                <a:solidFill>
                  <a:srgbClr val="2F447D"/>
                </a:solidFill>
                <a:latin typeface="Oswald"/>
                <a:ea typeface="Oswald"/>
                <a:cs typeface="Oswald"/>
                <a:sym typeface="Oswald"/>
              </a:rPr>
              <a:t>O que é o Gênero textual?</a:t>
            </a:r>
            <a:endParaRPr i="0" sz="2500" u="none" cap="none" strike="noStrike">
              <a:solidFill>
                <a:srgbClr val="2F447D"/>
              </a:solidFill>
              <a:latin typeface="Oswald"/>
              <a:ea typeface="Oswald"/>
              <a:cs typeface="Oswald"/>
              <a:sym typeface="Oswald"/>
            </a:endParaRPr>
          </a:p>
        </p:txBody>
      </p:sp>
      <p:sp>
        <p:nvSpPr>
          <p:cNvPr id="149" name="Google Shape;149;p18"/>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150" name="Google Shape;150;p18"/>
          <p:cNvPicPr preferRelativeResize="0"/>
          <p:nvPr/>
        </p:nvPicPr>
        <p:blipFill rotWithShape="1">
          <a:blip r:embed="rId4">
            <a:alphaModFix/>
          </a:blip>
          <a:srcRect b="0" l="0" r="0" t="0"/>
          <a:stretch/>
        </p:blipFill>
        <p:spPr>
          <a:xfrm>
            <a:off x="764718" y="1300624"/>
            <a:ext cx="7614564" cy="2542252"/>
          </a:xfrm>
          <a:prstGeom prst="rect">
            <a:avLst/>
          </a:prstGeom>
          <a:noFill/>
          <a:ln>
            <a:noFill/>
          </a:ln>
        </p:spPr>
      </p:pic>
      <p:pic>
        <p:nvPicPr>
          <p:cNvPr id="151" name="Google Shape;151;p18"/>
          <p:cNvPicPr preferRelativeResize="0"/>
          <p:nvPr/>
        </p:nvPicPr>
        <p:blipFill rotWithShape="1">
          <a:blip r:embed="rId5">
            <a:alphaModFix/>
          </a:blip>
          <a:srcRect b="0" l="0" r="0" t="0"/>
          <a:stretch/>
        </p:blipFill>
        <p:spPr>
          <a:xfrm>
            <a:off x="920205" y="2786418"/>
            <a:ext cx="1365795" cy="1376270"/>
          </a:xfrm>
          <a:prstGeom prst="rect">
            <a:avLst/>
          </a:prstGeom>
          <a:noFill/>
          <a:ln>
            <a:noFill/>
          </a:ln>
        </p:spPr>
      </p:pic>
      <p:pic>
        <p:nvPicPr>
          <p:cNvPr id="152" name="Google Shape;152;p18"/>
          <p:cNvPicPr preferRelativeResize="0"/>
          <p:nvPr/>
        </p:nvPicPr>
        <p:blipFill rotWithShape="1">
          <a:blip r:embed="rId6">
            <a:alphaModFix/>
          </a:blip>
          <a:srcRect b="0" l="0" r="0" t="0"/>
          <a:stretch/>
        </p:blipFill>
        <p:spPr>
          <a:xfrm>
            <a:off x="2662302" y="2786418"/>
            <a:ext cx="1634635" cy="1382071"/>
          </a:xfrm>
          <a:prstGeom prst="rect">
            <a:avLst/>
          </a:prstGeom>
          <a:noFill/>
          <a:ln>
            <a:noFill/>
          </a:ln>
        </p:spPr>
      </p:pic>
      <p:pic>
        <p:nvPicPr>
          <p:cNvPr id="153" name="Google Shape;153;p18"/>
          <p:cNvPicPr preferRelativeResize="0"/>
          <p:nvPr/>
        </p:nvPicPr>
        <p:blipFill rotWithShape="1">
          <a:blip r:embed="rId7">
            <a:alphaModFix/>
          </a:blip>
          <a:srcRect b="0" l="0" r="0" t="0"/>
          <a:stretch/>
        </p:blipFill>
        <p:spPr>
          <a:xfrm>
            <a:off x="4733591" y="2786418"/>
            <a:ext cx="1527291" cy="1428743"/>
          </a:xfrm>
          <a:prstGeom prst="rect">
            <a:avLst/>
          </a:prstGeom>
          <a:noFill/>
          <a:ln>
            <a:noFill/>
          </a:ln>
        </p:spPr>
      </p:pic>
      <p:pic>
        <p:nvPicPr>
          <p:cNvPr id="154" name="Google Shape;154;p18"/>
          <p:cNvPicPr preferRelativeResize="0"/>
          <p:nvPr/>
        </p:nvPicPr>
        <p:blipFill rotWithShape="1">
          <a:blip r:embed="rId8">
            <a:alphaModFix/>
          </a:blip>
          <a:srcRect b="0" l="0" r="0" t="0"/>
          <a:stretch/>
        </p:blipFill>
        <p:spPr>
          <a:xfrm>
            <a:off x="6772507" y="2871297"/>
            <a:ext cx="1283487" cy="138207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19"/>
          <p:cNvSpPr txBox="1"/>
          <p:nvPr/>
        </p:nvSpPr>
        <p:spPr>
          <a:xfrm>
            <a:off x="3489750" y="392025"/>
            <a:ext cx="2164500" cy="47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pt-BR" sz="2500" u="none" cap="none" strike="noStrike">
                <a:solidFill>
                  <a:srgbClr val="2F447D"/>
                </a:solidFill>
                <a:latin typeface="Oswald"/>
                <a:ea typeface="Oswald"/>
                <a:cs typeface="Oswald"/>
                <a:sym typeface="Oswald"/>
              </a:rPr>
              <a:t>Para que serve?</a:t>
            </a:r>
            <a:endParaRPr i="0" sz="2500" u="none" cap="none" strike="noStrike">
              <a:solidFill>
                <a:srgbClr val="2F447D"/>
              </a:solidFill>
              <a:latin typeface="Oswald"/>
              <a:ea typeface="Oswald"/>
              <a:cs typeface="Oswald"/>
              <a:sym typeface="Oswald"/>
            </a:endParaRPr>
          </a:p>
        </p:txBody>
      </p:sp>
      <p:sp>
        <p:nvSpPr>
          <p:cNvPr id="160" name="Google Shape;160;p19"/>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61" name="Google Shape;161;p19"/>
          <p:cNvSpPr txBox="1"/>
          <p:nvPr/>
        </p:nvSpPr>
        <p:spPr>
          <a:xfrm>
            <a:off x="560904" y="1203337"/>
            <a:ext cx="7350300" cy="24474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1" i="0" lang="pt-BR" sz="1800" u="none" cap="none" strike="noStrike">
                <a:solidFill>
                  <a:schemeClr val="accent2"/>
                </a:solidFill>
                <a:latin typeface="Oswald"/>
                <a:ea typeface="Oswald"/>
                <a:cs typeface="Oswald"/>
                <a:sym typeface="Oswald"/>
              </a:rPr>
              <a:t>Cada gênero tem uma função:</a:t>
            </a:r>
            <a:endParaRPr sz="1800">
              <a:solidFill>
                <a:schemeClr val="accent2"/>
              </a:solidFill>
              <a:latin typeface="Oswald"/>
              <a:ea typeface="Oswald"/>
              <a:cs typeface="Oswald"/>
              <a:sym typeface="Oswald"/>
            </a:endParaRPr>
          </a:p>
          <a:p>
            <a:pPr indent="-304800" lvl="0" marL="342900" marR="0" rtl="0" algn="just">
              <a:lnSpc>
                <a:spcPct val="150000"/>
              </a:lnSpc>
              <a:spcBef>
                <a:spcPts val="0"/>
              </a:spcBef>
              <a:spcAft>
                <a:spcPts val="0"/>
              </a:spcAft>
              <a:buClr>
                <a:schemeClr val="accent2"/>
              </a:buClr>
              <a:buSzPts val="1800"/>
              <a:buFont typeface="Oswald"/>
              <a:buChar char="❑"/>
            </a:pPr>
            <a:r>
              <a:rPr i="0" lang="pt-BR" sz="1800" u="none" cap="none" strike="noStrike">
                <a:solidFill>
                  <a:schemeClr val="accent2"/>
                </a:solidFill>
                <a:latin typeface="Oswald"/>
                <a:ea typeface="Oswald"/>
                <a:cs typeface="Oswald"/>
                <a:sym typeface="Oswald"/>
              </a:rPr>
              <a:t>Receita: ensinar como fazer algo;</a:t>
            </a:r>
            <a:endParaRPr sz="1800">
              <a:solidFill>
                <a:schemeClr val="accent2"/>
              </a:solidFill>
              <a:latin typeface="Oswald"/>
              <a:ea typeface="Oswald"/>
              <a:cs typeface="Oswald"/>
              <a:sym typeface="Oswald"/>
            </a:endParaRPr>
          </a:p>
          <a:p>
            <a:pPr indent="-304800" lvl="0" marL="342900" marR="0" rtl="0" algn="just">
              <a:lnSpc>
                <a:spcPct val="150000"/>
              </a:lnSpc>
              <a:spcBef>
                <a:spcPts val="0"/>
              </a:spcBef>
              <a:spcAft>
                <a:spcPts val="0"/>
              </a:spcAft>
              <a:buClr>
                <a:schemeClr val="accent2"/>
              </a:buClr>
              <a:buSzPts val="1800"/>
              <a:buFont typeface="Oswald"/>
              <a:buChar char="❑"/>
            </a:pPr>
            <a:r>
              <a:rPr i="0" lang="pt-BR" sz="1800" u="none" cap="none" strike="noStrike">
                <a:solidFill>
                  <a:schemeClr val="accent2"/>
                </a:solidFill>
                <a:latin typeface="Oswald"/>
                <a:ea typeface="Oswald"/>
                <a:cs typeface="Oswald"/>
                <a:sym typeface="Oswald"/>
              </a:rPr>
              <a:t>Bilhete: dar um recado;</a:t>
            </a:r>
            <a:endParaRPr sz="1800">
              <a:solidFill>
                <a:schemeClr val="accent2"/>
              </a:solidFill>
              <a:latin typeface="Oswald"/>
              <a:ea typeface="Oswald"/>
              <a:cs typeface="Oswald"/>
              <a:sym typeface="Oswald"/>
            </a:endParaRPr>
          </a:p>
          <a:p>
            <a:pPr indent="-304800" lvl="0" marL="342900" marR="0" rtl="0" algn="just">
              <a:lnSpc>
                <a:spcPct val="150000"/>
              </a:lnSpc>
              <a:spcBef>
                <a:spcPts val="0"/>
              </a:spcBef>
              <a:spcAft>
                <a:spcPts val="0"/>
              </a:spcAft>
              <a:buClr>
                <a:schemeClr val="accent2"/>
              </a:buClr>
              <a:buSzPts val="1800"/>
              <a:buFont typeface="Oswald"/>
              <a:buChar char="❑"/>
            </a:pPr>
            <a:r>
              <a:rPr i="0" lang="pt-BR" sz="1800" u="none" cap="none" strike="noStrike">
                <a:solidFill>
                  <a:schemeClr val="accent2"/>
                </a:solidFill>
                <a:latin typeface="Oswald"/>
                <a:ea typeface="Oswald"/>
                <a:cs typeface="Oswald"/>
                <a:sym typeface="Oswald"/>
              </a:rPr>
              <a:t>História: entreter ou contar algo;</a:t>
            </a:r>
            <a:endParaRPr sz="1800">
              <a:solidFill>
                <a:schemeClr val="accent2"/>
              </a:solidFill>
              <a:latin typeface="Oswald"/>
              <a:ea typeface="Oswald"/>
              <a:cs typeface="Oswald"/>
              <a:sym typeface="Oswald"/>
            </a:endParaRPr>
          </a:p>
          <a:p>
            <a:pPr indent="-304800" lvl="0" marL="342900" marR="0" rtl="0" algn="just">
              <a:lnSpc>
                <a:spcPct val="150000"/>
              </a:lnSpc>
              <a:spcBef>
                <a:spcPts val="0"/>
              </a:spcBef>
              <a:spcAft>
                <a:spcPts val="0"/>
              </a:spcAft>
              <a:buClr>
                <a:schemeClr val="accent2"/>
              </a:buClr>
              <a:buSzPts val="1800"/>
              <a:buFont typeface="Oswald"/>
              <a:buChar char="❑"/>
            </a:pPr>
            <a:r>
              <a:rPr i="0" lang="pt-BR" sz="1800" u="none" cap="none" strike="noStrike">
                <a:solidFill>
                  <a:schemeClr val="accent2"/>
                </a:solidFill>
                <a:latin typeface="Oswald"/>
                <a:ea typeface="Oswald"/>
                <a:cs typeface="Oswald"/>
                <a:sym typeface="Oswald"/>
              </a:rPr>
              <a:t>Notícia: informar sobre um acontecimento;</a:t>
            </a:r>
            <a:endParaRPr sz="1800">
              <a:solidFill>
                <a:schemeClr val="accent2"/>
              </a:solidFill>
              <a:latin typeface="Oswald"/>
              <a:ea typeface="Oswald"/>
              <a:cs typeface="Oswald"/>
              <a:sym typeface="Oswald"/>
            </a:endParaRPr>
          </a:p>
          <a:p>
            <a:pPr indent="-304800" lvl="0" marL="342900" marR="0" rtl="0" algn="just">
              <a:lnSpc>
                <a:spcPct val="150000"/>
              </a:lnSpc>
              <a:spcBef>
                <a:spcPts val="0"/>
              </a:spcBef>
              <a:spcAft>
                <a:spcPts val="0"/>
              </a:spcAft>
              <a:buClr>
                <a:schemeClr val="accent2"/>
              </a:buClr>
              <a:buSzPts val="1800"/>
              <a:buFont typeface="Oswald"/>
              <a:buChar char="❑"/>
            </a:pPr>
            <a:r>
              <a:rPr i="0" lang="pt-BR" sz="1800" u="none" cap="none" strike="noStrike">
                <a:solidFill>
                  <a:schemeClr val="accent2"/>
                </a:solidFill>
                <a:latin typeface="Oswald"/>
                <a:ea typeface="Oswald"/>
                <a:cs typeface="Oswald"/>
                <a:sym typeface="Oswald"/>
              </a:rPr>
              <a:t>Convite: chamar para um evento.</a:t>
            </a:r>
            <a:endParaRPr sz="1800">
              <a:solidFill>
                <a:schemeClr val="accent2"/>
              </a:solidFill>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 name="Shape 165"/>
        <p:cNvGrpSpPr/>
        <p:nvPr/>
      </p:nvGrpSpPr>
      <p:grpSpPr>
        <a:xfrm>
          <a:off x="0" y="0"/>
          <a:ext cx="0" cy="0"/>
          <a:chOff x="0" y="0"/>
          <a:chExt cx="0" cy="0"/>
        </a:xfrm>
      </p:grpSpPr>
      <p:sp>
        <p:nvSpPr>
          <p:cNvPr id="166" name="Google Shape;166;p20"/>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67" name="Google Shape;167;p20"/>
          <p:cNvSpPr txBox="1"/>
          <p:nvPr/>
        </p:nvSpPr>
        <p:spPr>
          <a:xfrm>
            <a:off x="640360" y="1763795"/>
            <a:ext cx="7863300" cy="12006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i="0" lang="pt-BR" sz="1800" u="none" cap="none" strike="noStrike">
                <a:solidFill>
                  <a:srgbClr val="000000"/>
                </a:solidFill>
                <a:latin typeface="Oswald"/>
                <a:ea typeface="Oswald"/>
                <a:cs typeface="Oswald"/>
                <a:sym typeface="Oswald"/>
              </a:rPr>
              <a:t>Os gêneros textuais são formas estáveis de enunciado que se desenvolvem e se diversificam conforme as necessidades sociais.      </a:t>
            </a:r>
            <a:endParaRPr sz="800">
              <a:latin typeface="Oswald"/>
              <a:ea typeface="Oswald"/>
              <a:cs typeface="Oswald"/>
              <a:sym typeface="Oswald"/>
            </a:endParaRPr>
          </a:p>
          <a:p>
            <a:pPr indent="0" lvl="0" marL="0" marR="0" rtl="0" algn="just">
              <a:lnSpc>
                <a:spcPct val="150000"/>
              </a:lnSpc>
              <a:spcBef>
                <a:spcPts val="0"/>
              </a:spcBef>
              <a:spcAft>
                <a:spcPts val="0"/>
              </a:spcAft>
              <a:buNone/>
            </a:pPr>
            <a:r>
              <a:rPr i="0" lang="pt-BR" sz="1800" u="none" cap="none" strike="noStrike">
                <a:solidFill>
                  <a:srgbClr val="000000"/>
                </a:solidFill>
                <a:latin typeface="Oswald"/>
                <a:ea typeface="Oswald"/>
                <a:cs typeface="Oswald"/>
                <a:sym typeface="Oswald"/>
              </a:rPr>
              <a:t>(Mikhail Bakhtin, 2003)</a:t>
            </a:r>
            <a:endParaRPr sz="800">
              <a:latin typeface="Oswald"/>
              <a:ea typeface="Oswald"/>
              <a:cs typeface="Oswald"/>
              <a:sym typeface="Oswald"/>
            </a:endParaRPr>
          </a:p>
        </p:txBody>
      </p:sp>
      <p:sp>
        <p:nvSpPr>
          <p:cNvPr id="168" name="Google Shape;168;p20"/>
          <p:cNvSpPr txBox="1"/>
          <p:nvPr/>
        </p:nvSpPr>
        <p:spPr>
          <a:xfrm>
            <a:off x="3275850" y="392025"/>
            <a:ext cx="2592300" cy="47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pt-BR" sz="2500">
                <a:solidFill>
                  <a:srgbClr val="2F447D"/>
                </a:solidFill>
                <a:latin typeface="Oswald"/>
                <a:ea typeface="Oswald"/>
                <a:cs typeface="Oswald"/>
                <a:sym typeface="Oswald"/>
              </a:rPr>
              <a:t>GÊNEROS TEXTUAIS</a:t>
            </a:r>
            <a:endParaRPr i="0" sz="2500" u="none" cap="none" strike="noStrike">
              <a:solidFill>
                <a:srgbClr val="2F447D"/>
              </a:solidFill>
              <a:latin typeface="Oswald"/>
              <a:ea typeface="Oswald"/>
              <a:cs typeface="Oswald"/>
              <a:sym typeface="Oswa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42"/>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 name="Google Shape;174;p42"/>
          <p:cNvSpPr txBox="1"/>
          <p:nvPr/>
        </p:nvSpPr>
        <p:spPr>
          <a:xfrm>
            <a:off x="502960" y="1203313"/>
            <a:ext cx="8138100" cy="24474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pt-BR" sz="1800" u="none" cap="none" strike="noStrike">
                <a:solidFill>
                  <a:srgbClr val="000000"/>
                </a:solidFill>
                <a:latin typeface="Arial"/>
                <a:ea typeface="Arial"/>
                <a:cs typeface="Arial"/>
                <a:sym typeface="Arial"/>
              </a:rPr>
              <a:t>Segundo Bakhtin (2003) os gêneros são divididos em </a:t>
            </a:r>
            <a:r>
              <a:rPr b="1" i="0" lang="pt-BR" sz="1800" u="none" cap="none" strike="noStrike">
                <a:solidFill>
                  <a:srgbClr val="000000"/>
                </a:solidFill>
                <a:latin typeface="Arial"/>
                <a:ea typeface="Arial"/>
                <a:cs typeface="Arial"/>
                <a:sym typeface="Arial"/>
              </a:rPr>
              <a:t>primários </a:t>
            </a:r>
            <a:r>
              <a:rPr b="0" i="0" lang="pt-BR" sz="1800" u="none" cap="none" strike="noStrike">
                <a:solidFill>
                  <a:srgbClr val="000000"/>
                </a:solidFill>
                <a:latin typeface="Arial"/>
                <a:ea typeface="Arial"/>
                <a:cs typeface="Arial"/>
                <a:sym typeface="Arial"/>
              </a:rPr>
              <a:t>e </a:t>
            </a:r>
            <a:r>
              <a:rPr b="1" i="0" lang="pt-BR" sz="1800" u="none" cap="none" strike="noStrike">
                <a:solidFill>
                  <a:srgbClr val="000000"/>
                </a:solidFill>
                <a:latin typeface="Arial"/>
                <a:ea typeface="Arial"/>
                <a:cs typeface="Arial"/>
                <a:sym typeface="Arial"/>
              </a:rPr>
              <a:t>secundários</a:t>
            </a:r>
            <a:r>
              <a:rPr b="0" i="0" lang="pt-BR" sz="1800" u="none" cap="none" strike="noStrike">
                <a:solidFill>
                  <a:srgbClr val="000000"/>
                </a:solidFill>
                <a:latin typeface="Arial"/>
                <a:ea typeface="Arial"/>
                <a:cs typeface="Arial"/>
                <a:sym typeface="Arial"/>
              </a:rPr>
              <a:t>.</a:t>
            </a:r>
            <a:endParaRPr sz="1800"/>
          </a:p>
          <a:p>
            <a:pPr indent="0" lvl="0" marL="0" marR="0" rtl="0" algn="just">
              <a:lnSpc>
                <a:spcPct val="150000"/>
              </a:lnSpc>
              <a:spcBef>
                <a:spcPts val="0"/>
              </a:spcBef>
              <a:spcAft>
                <a:spcPts val="0"/>
              </a:spcAft>
              <a:buNone/>
            </a:pPr>
            <a:r>
              <a:rPr b="0" i="0" lang="pt-BR" sz="1800" u="none" cap="none" strike="noStrike">
                <a:solidFill>
                  <a:srgbClr val="000000"/>
                </a:solidFill>
                <a:latin typeface="Arial"/>
                <a:ea typeface="Arial"/>
                <a:cs typeface="Arial"/>
                <a:sym typeface="Arial"/>
              </a:rPr>
              <a:t>Os gêneros primários são aqueles que ocorrem em situações cotidianas (ou livres), como a conversa familiar e bilhetes, já os secundários são textos elaborados, que exigem certo planejamento, como um resumo e a receita culinária.</a:t>
            </a:r>
            <a:endParaRPr sz="1800"/>
          </a:p>
        </p:txBody>
      </p:sp>
      <p:sp>
        <p:nvSpPr>
          <p:cNvPr id="175" name="Google Shape;175;p42"/>
          <p:cNvSpPr txBox="1"/>
          <p:nvPr/>
        </p:nvSpPr>
        <p:spPr>
          <a:xfrm>
            <a:off x="3275850" y="392025"/>
            <a:ext cx="2592300" cy="47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pt-BR" sz="2500">
                <a:solidFill>
                  <a:srgbClr val="2F447D"/>
                </a:solidFill>
                <a:latin typeface="Oswald"/>
                <a:ea typeface="Oswald"/>
                <a:cs typeface="Oswald"/>
                <a:sym typeface="Oswald"/>
              </a:rPr>
              <a:t>GÊNEROS TEXTUAIS</a:t>
            </a:r>
            <a:endParaRPr i="0" sz="2500" u="none" cap="none" strike="noStrike">
              <a:solidFill>
                <a:srgbClr val="2F447D"/>
              </a:solidFill>
              <a:latin typeface="Oswald"/>
              <a:ea typeface="Oswald"/>
              <a:cs typeface="Oswald"/>
              <a:sym typeface="Oswa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43"/>
          <p:cNvSpPr txBox="1"/>
          <p:nvPr/>
        </p:nvSpPr>
        <p:spPr>
          <a:xfrm>
            <a:off x="355775" y="957125"/>
            <a:ext cx="54438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t-BR" sz="2000" u="none" cap="none" strike="noStrike">
                <a:solidFill>
                  <a:srgbClr val="2F447D"/>
                </a:solidFill>
                <a:latin typeface="Oswald"/>
                <a:ea typeface="Oswald"/>
                <a:cs typeface="Oswald"/>
                <a:sym typeface="Oswald"/>
              </a:rPr>
              <a:t>De acordo com Schneuwly (2004.  p. 23):</a:t>
            </a:r>
            <a:endParaRPr b="1" i="0" sz="2000" u="none" cap="none" strike="noStrike">
              <a:solidFill>
                <a:srgbClr val="2F447D"/>
              </a:solidFill>
              <a:latin typeface="Oswald"/>
              <a:ea typeface="Oswald"/>
              <a:cs typeface="Oswald"/>
              <a:sym typeface="Oswald"/>
            </a:endParaRPr>
          </a:p>
        </p:txBody>
      </p:sp>
      <p:sp>
        <p:nvSpPr>
          <p:cNvPr id="181" name="Google Shape;181;p43"/>
          <p:cNvSpPr txBox="1"/>
          <p:nvPr/>
        </p:nvSpPr>
        <p:spPr>
          <a:xfrm>
            <a:off x="657893" y="1763702"/>
            <a:ext cx="7828200" cy="16161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pt-BR" sz="1800" u="none" cap="none" strike="noStrike">
                <a:solidFill>
                  <a:srgbClr val="000000"/>
                </a:solidFill>
                <a:latin typeface="Arial"/>
                <a:ea typeface="Arial"/>
                <a:cs typeface="Arial"/>
                <a:sym typeface="Arial"/>
              </a:rPr>
              <a:t>“Os gêneros têm uma certa estabilidade: eles definem o que é dizível (e inversamente; o que deve ser dito define a escolha de um gênero); eles </a:t>
            </a:r>
            <a:r>
              <a:rPr lang="pt-BR" sz="1800"/>
              <a:t>têm</a:t>
            </a:r>
            <a:r>
              <a:rPr b="0" i="0" lang="pt-BR" sz="1800" u="none" cap="none" strike="noStrike">
                <a:solidFill>
                  <a:srgbClr val="000000"/>
                </a:solidFill>
                <a:latin typeface="Arial"/>
                <a:ea typeface="Arial"/>
                <a:cs typeface="Arial"/>
                <a:sym typeface="Arial"/>
              </a:rPr>
              <a:t> uma composição, tipo de estruturação e acabamento e tipo de relação com os outros participantes da troca verbal”.</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sp>
        <p:nvSpPr>
          <p:cNvPr id="186" name="Google Shape;186;p44"/>
          <p:cNvSpPr txBox="1"/>
          <p:nvPr/>
        </p:nvSpPr>
        <p:spPr>
          <a:xfrm>
            <a:off x="2936250" y="465050"/>
            <a:ext cx="3271500" cy="47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pt-BR" sz="2500" u="none" cap="none" strike="noStrike">
                <a:solidFill>
                  <a:srgbClr val="2F447D"/>
                </a:solidFill>
                <a:latin typeface="Oswald"/>
                <a:ea typeface="Oswald"/>
                <a:cs typeface="Oswald"/>
                <a:sym typeface="Oswald"/>
              </a:rPr>
              <a:t>G</a:t>
            </a:r>
            <a:r>
              <a:rPr lang="pt-BR" sz="2500">
                <a:solidFill>
                  <a:srgbClr val="2F447D"/>
                </a:solidFill>
                <a:latin typeface="Oswald"/>
                <a:ea typeface="Oswald"/>
                <a:cs typeface="Oswald"/>
                <a:sym typeface="Oswald"/>
              </a:rPr>
              <a:t>ÊNERO TEXTUAL</a:t>
            </a:r>
            <a:r>
              <a:rPr i="0" lang="pt-BR" sz="2500" u="none" cap="none" strike="noStrike">
                <a:solidFill>
                  <a:srgbClr val="2F447D"/>
                </a:solidFill>
                <a:latin typeface="Oswald"/>
                <a:ea typeface="Oswald"/>
                <a:cs typeface="Oswald"/>
                <a:sym typeface="Oswald"/>
              </a:rPr>
              <a:t> </a:t>
            </a:r>
            <a:r>
              <a:rPr lang="pt-BR" sz="2500">
                <a:solidFill>
                  <a:srgbClr val="2F447D"/>
                </a:solidFill>
                <a:latin typeface="Oswald"/>
                <a:ea typeface="Oswald"/>
                <a:cs typeface="Oswald"/>
                <a:sym typeface="Oswald"/>
              </a:rPr>
              <a:t>RECEITA</a:t>
            </a:r>
            <a:endParaRPr i="0" sz="2500" u="none" cap="none" strike="noStrike">
              <a:solidFill>
                <a:srgbClr val="2F447D"/>
              </a:solidFill>
              <a:latin typeface="Oswald"/>
              <a:ea typeface="Oswald"/>
              <a:cs typeface="Oswald"/>
              <a:sym typeface="Oswald"/>
            </a:endParaRPr>
          </a:p>
        </p:txBody>
      </p:sp>
      <p:sp>
        <p:nvSpPr>
          <p:cNvPr id="187" name="Google Shape;187;p44"/>
          <p:cNvSpPr txBox="1"/>
          <p:nvPr/>
        </p:nvSpPr>
        <p:spPr>
          <a:xfrm>
            <a:off x="737100" y="1555796"/>
            <a:ext cx="7669800" cy="20319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pt-BR" sz="1800" u="none" cap="none" strike="noStrike">
                <a:solidFill>
                  <a:srgbClr val="000000"/>
                </a:solidFill>
                <a:latin typeface="Arial"/>
                <a:ea typeface="Arial"/>
                <a:cs typeface="Arial"/>
                <a:sym typeface="Arial"/>
              </a:rPr>
              <a:t>O gênero textual receita é um tipo de texto instrucional que tem como objetivo ensinar o passo a passo para a realização de algo, geralmente a preparação de alimentos, mas também pode ser usado para ensinar atividades sustentáveis, cosméticos caseiros, experiências científicas, entre outros.</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id="192" name="Google Shape;192;p45"/>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 name="Google Shape;193;p45"/>
          <p:cNvSpPr txBox="1"/>
          <p:nvPr/>
        </p:nvSpPr>
        <p:spPr>
          <a:xfrm>
            <a:off x="371707" y="842314"/>
            <a:ext cx="8026723" cy="3365024"/>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None/>
            </a:pPr>
            <a:r>
              <a:rPr b="0" i="0" lang="pt-BR" sz="1800" u="none" cap="none" strike="noStrike">
                <a:solidFill>
                  <a:srgbClr val="000000"/>
                </a:solidFill>
                <a:latin typeface="Arial"/>
                <a:ea typeface="Arial"/>
                <a:cs typeface="Arial"/>
                <a:sym typeface="Arial"/>
              </a:rPr>
              <a:t>De acordo com Dolz, Noverraz e Schneuwly (2004), os gêneros textuais, como a receita, fazem parte das práticas sociais e comunicativas da linguagem, sendo fundamentais no ensino, pois ajudam o aluno a compreender e produzir textos de acordo com seus usos reais e funções sociais. A receita, nesse contexto, pertence ao grupo de textos que organizam ações, pois transmite instruções claras e diretas com o objetivo de orientar a execução de uma tarefa.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p46"/>
          <p:cNvSpPr txBox="1"/>
          <p:nvPr/>
        </p:nvSpPr>
        <p:spPr>
          <a:xfrm>
            <a:off x="1464250" y="741625"/>
            <a:ext cx="66651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t-BR" sz="2400" u="none" cap="none" strike="noStrike">
                <a:solidFill>
                  <a:srgbClr val="2F447D"/>
                </a:solidFill>
                <a:latin typeface="Oswald"/>
                <a:ea typeface="Oswald"/>
                <a:cs typeface="Oswald"/>
                <a:sym typeface="Oswald"/>
              </a:rPr>
              <a:t>Qual a tipologia textual predominante na receita?</a:t>
            </a:r>
            <a:endParaRPr b="1" i="0" sz="2400" u="none" cap="none" strike="noStrike">
              <a:solidFill>
                <a:srgbClr val="2F447D"/>
              </a:solidFill>
              <a:latin typeface="Oswald"/>
              <a:ea typeface="Oswald"/>
              <a:cs typeface="Oswald"/>
              <a:sym typeface="Oswald"/>
            </a:endParaRPr>
          </a:p>
        </p:txBody>
      </p:sp>
      <p:sp>
        <p:nvSpPr>
          <p:cNvPr id="199" name="Google Shape;199;p46"/>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0" name="Google Shape;200;p46"/>
          <p:cNvSpPr txBox="1"/>
          <p:nvPr/>
        </p:nvSpPr>
        <p:spPr>
          <a:xfrm>
            <a:off x="406282" y="1578689"/>
            <a:ext cx="8026800" cy="22533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i="0" lang="pt-BR" sz="1800" u="none" cap="none" strike="noStrike">
                <a:solidFill>
                  <a:srgbClr val="000000"/>
                </a:solidFill>
                <a:latin typeface="Arial"/>
                <a:ea typeface="Arial"/>
                <a:cs typeface="Arial"/>
                <a:sym typeface="Arial"/>
              </a:rPr>
              <a:t>A tipologia predominante é a injuntiva.</a:t>
            </a:r>
            <a:endParaRPr b="1" sz="1800"/>
          </a:p>
          <a:p>
            <a:pPr indent="0" lvl="0" marL="0" marR="0" rtl="0" algn="just">
              <a:lnSpc>
                <a:spcPct val="115000"/>
              </a:lnSpc>
              <a:spcBef>
                <a:spcPts val="0"/>
              </a:spcBef>
              <a:spcAft>
                <a:spcPts val="0"/>
              </a:spcAft>
              <a:buNone/>
            </a:pPr>
            <a:r>
              <a:t/>
            </a:r>
            <a:endParaRPr b="1" sz="1800"/>
          </a:p>
          <a:p>
            <a:pPr indent="0" lvl="0" marL="0" marR="0" rtl="0" algn="just">
              <a:lnSpc>
                <a:spcPct val="150000"/>
              </a:lnSpc>
              <a:spcBef>
                <a:spcPts val="0"/>
              </a:spcBef>
              <a:spcAft>
                <a:spcPts val="0"/>
              </a:spcAft>
              <a:buNone/>
            </a:pPr>
            <a:r>
              <a:rPr b="0" i="0" lang="pt-BR" sz="1800" u="none" cap="none" strike="noStrike">
                <a:solidFill>
                  <a:srgbClr val="000000"/>
                </a:solidFill>
                <a:latin typeface="Arial"/>
                <a:ea typeface="Arial"/>
                <a:cs typeface="Arial"/>
                <a:sym typeface="Arial"/>
              </a:rPr>
              <a:t>A tipologia injuntiva tem como objetivo orientar, instruir, ordenar uma ação, ou seja, induzir o leitor a fazer algo. É comum o uso de verbos no </a:t>
            </a:r>
            <a:r>
              <a:rPr b="1" i="0" lang="pt-BR" sz="1800" u="none" cap="none" strike="noStrike">
                <a:solidFill>
                  <a:srgbClr val="000000"/>
                </a:solidFill>
              </a:rPr>
              <a:t>modo imperativo</a:t>
            </a:r>
            <a:r>
              <a:rPr b="0" i="0" lang="pt-BR" sz="1800" u="none" cap="none" strike="noStrike">
                <a:solidFill>
                  <a:srgbClr val="000000"/>
                </a:solidFill>
                <a:latin typeface="Arial"/>
                <a:ea typeface="Arial"/>
                <a:cs typeface="Arial"/>
                <a:sym typeface="Arial"/>
              </a:rPr>
              <a:t> (misture, corte, leve ao forno).</a:t>
            </a:r>
            <a:endParaRPr/>
          </a:p>
          <a:p>
            <a:pPr indent="0" lvl="0" marL="0" marR="0" rtl="0" algn="just">
              <a:lnSpc>
                <a:spcPct val="150000"/>
              </a:lnSpc>
              <a:spcBef>
                <a:spcPts val="0"/>
              </a:spcBef>
              <a:spcAft>
                <a:spcPts val="0"/>
              </a:spcAft>
              <a:buNone/>
            </a:pPr>
            <a:r>
              <a:rPr b="0" i="0" lang="pt-BR" sz="1800" u="none" cap="none" strike="noStrike">
                <a:solidFill>
                  <a:srgbClr val="000000"/>
                </a:solidFill>
                <a:latin typeface="Arial"/>
                <a:ea typeface="Arial"/>
                <a:cs typeface="Arial"/>
                <a:sym typeface="Arial"/>
              </a:rPr>
              <a:t>Sequência lógica de </a:t>
            </a:r>
            <a:r>
              <a:rPr b="1" i="0" lang="pt-BR" sz="1800" u="none" cap="none" strike="noStrike">
                <a:solidFill>
                  <a:srgbClr val="000000"/>
                </a:solidFill>
              </a:rPr>
              <a:t>ações</a:t>
            </a:r>
            <a:r>
              <a:rPr b="0" i="0" lang="pt-BR" sz="1800" u="none" cap="none" strike="noStrike">
                <a:solidFill>
                  <a:srgbClr val="000000"/>
                </a:solidFill>
                <a:latin typeface="Arial"/>
                <a:ea typeface="Arial"/>
                <a:cs typeface="Arial"/>
                <a:sym typeface="Arial"/>
              </a:rPr>
              <a:t>, </a:t>
            </a:r>
            <a:r>
              <a:rPr b="1" i="0" lang="pt-BR" sz="1800" u="none" cap="none" strike="noStrike">
                <a:solidFill>
                  <a:srgbClr val="000000"/>
                </a:solidFill>
              </a:rPr>
              <a:t>linguagem clara</a:t>
            </a:r>
            <a:r>
              <a:rPr b="0" i="0" lang="pt-BR" sz="1800" u="none" cap="none" strike="noStrike">
                <a:solidFill>
                  <a:srgbClr val="000000"/>
                </a:solidFill>
                <a:latin typeface="Arial"/>
                <a:ea typeface="Arial"/>
                <a:cs typeface="Arial"/>
                <a:sym typeface="Arial"/>
              </a:rPr>
              <a:t> e</a:t>
            </a:r>
            <a:r>
              <a:rPr b="1" i="0" lang="pt-BR" sz="1800" u="none" cap="none" strike="noStrike">
                <a:solidFill>
                  <a:srgbClr val="000000"/>
                </a:solidFill>
              </a:rPr>
              <a:t> objetiva</a:t>
            </a:r>
            <a:r>
              <a:rPr b="0" i="0" lang="pt-BR" sz="1800" u="none" cap="none" strike="noStrike">
                <a:solidFill>
                  <a:srgbClr val="000000"/>
                </a:solidFill>
                <a:latin typeface="Arial"/>
                <a:ea typeface="Arial"/>
                <a:cs typeface="Arial"/>
                <a:sym typeface="Arial"/>
              </a:rPr>
              <a: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4" name="Shape 204"/>
        <p:cNvGrpSpPr/>
        <p:nvPr/>
      </p:nvGrpSpPr>
      <p:grpSpPr>
        <a:xfrm>
          <a:off x="0" y="0"/>
          <a:ext cx="0" cy="0"/>
          <a:chOff x="0" y="0"/>
          <a:chExt cx="0" cy="0"/>
        </a:xfrm>
      </p:grpSpPr>
      <p:sp>
        <p:nvSpPr>
          <p:cNvPr id="205" name="Google Shape;205;p47"/>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6" name="Google Shape;206;p47"/>
          <p:cNvSpPr txBox="1"/>
          <p:nvPr/>
        </p:nvSpPr>
        <p:spPr>
          <a:xfrm>
            <a:off x="408682" y="898264"/>
            <a:ext cx="8026800" cy="7851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i="0" lang="pt-BR" sz="1800" u="none" cap="none" strike="noStrike">
                <a:solidFill>
                  <a:srgbClr val="2F447D"/>
                </a:solidFill>
                <a:latin typeface="Oswald"/>
                <a:ea typeface="Oswald"/>
                <a:cs typeface="Oswald"/>
                <a:sym typeface="Oswald"/>
              </a:rPr>
              <a:t>Embora a tipologia predominante seja a </a:t>
            </a:r>
            <a:r>
              <a:rPr b="1" i="0" lang="pt-BR" sz="1800" u="none" cap="none" strike="noStrike">
                <a:solidFill>
                  <a:srgbClr val="2F447D"/>
                </a:solidFill>
                <a:latin typeface="Oswald"/>
                <a:ea typeface="Oswald"/>
                <a:cs typeface="Oswald"/>
                <a:sym typeface="Oswald"/>
              </a:rPr>
              <a:t>injuntiva</a:t>
            </a:r>
            <a:r>
              <a:rPr i="0" lang="pt-BR" sz="1800" u="none" cap="none" strike="noStrike">
                <a:solidFill>
                  <a:srgbClr val="2F447D"/>
                </a:solidFill>
                <a:latin typeface="Oswald"/>
                <a:ea typeface="Oswald"/>
                <a:cs typeface="Oswald"/>
                <a:sym typeface="Oswald"/>
              </a:rPr>
              <a:t>, outros elementos tipológicos podem estar presentes:</a:t>
            </a:r>
            <a:endParaRPr>
              <a:solidFill>
                <a:srgbClr val="2F447D"/>
              </a:solidFill>
              <a:latin typeface="Oswald"/>
              <a:ea typeface="Oswald"/>
              <a:cs typeface="Oswald"/>
              <a:sym typeface="Oswald"/>
            </a:endParaRPr>
          </a:p>
        </p:txBody>
      </p:sp>
      <p:sp>
        <p:nvSpPr>
          <p:cNvPr id="207" name="Google Shape;207;p47"/>
          <p:cNvSpPr txBox="1"/>
          <p:nvPr/>
        </p:nvSpPr>
        <p:spPr>
          <a:xfrm>
            <a:off x="5005100" y="2018175"/>
            <a:ext cx="3430500" cy="17085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b="1" lang="pt-BR" sz="1800">
                <a:solidFill>
                  <a:schemeClr val="dk1"/>
                </a:solidFill>
              </a:rPr>
              <a:t>Narrativa</a:t>
            </a:r>
            <a:r>
              <a:rPr lang="pt-BR" sz="1800">
                <a:solidFill>
                  <a:schemeClr val="dk1"/>
                </a:solidFill>
              </a:rPr>
              <a:t> - em receitas mais elaboradas ou com introduções pessoais (ex.: “Essa receita era da minha avó...”)</a:t>
            </a:r>
            <a:endParaRPr>
              <a:solidFill>
                <a:schemeClr val="dk1"/>
              </a:solidFill>
            </a:endParaRPr>
          </a:p>
        </p:txBody>
      </p:sp>
      <p:sp>
        <p:nvSpPr>
          <p:cNvPr id="208" name="Google Shape;208;p47"/>
          <p:cNvSpPr txBox="1"/>
          <p:nvPr/>
        </p:nvSpPr>
        <p:spPr>
          <a:xfrm>
            <a:off x="869975" y="2075850"/>
            <a:ext cx="3000000" cy="12930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b="1" lang="pt-BR" sz="1800">
                <a:solidFill>
                  <a:schemeClr val="dk1"/>
                </a:solidFill>
              </a:rPr>
              <a:t>Descritiva</a:t>
            </a:r>
            <a:r>
              <a:rPr lang="pt-BR" sz="1800">
                <a:solidFill>
                  <a:schemeClr val="dk1"/>
                </a:solidFill>
              </a:rPr>
              <a:t> - na descrição dos ingredientes ou utensílios;</a:t>
            </a:r>
            <a:endParaRPr sz="18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sp>
        <p:nvSpPr>
          <p:cNvPr id="213" name="Google Shape;213;p48"/>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4" name="Google Shape;214;p48"/>
          <p:cNvSpPr txBox="1"/>
          <p:nvPr/>
        </p:nvSpPr>
        <p:spPr>
          <a:xfrm>
            <a:off x="558645" y="1304727"/>
            <a:ext cx="8026800" cy="24474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pt-BR" sz="1800" u="none" cap="none" strike="noStrike">
                <a:solidFill>
                  <a:srgbClr val="000000"/>
                </a:solidFill>
                <a:latin typeface="Arial"/>
                <a:ea typeface="Arial"/>
                <a:cs typeface="Arial"/>
                <a:sym typeface="Arial"/>
              </a:rPr>
              <a:t>A proposta de atividades com receitas também favorece o trabalho com a </a:t>
            </a:r>
            <a:r>
              <a:rPr b="1" i="0" lang="pt-BR" sz="1800" u="none" cap="none" strike="noStrike">
                <a:solidFill>
                  <a:srgbClr val="000000"/>
                </a:solidFill>
                <a:latin typeface="Arial"/>
                <a:ea typeface="Arial"/>
                <a:cs typeface="Arial"/>
                <a:sym typeface="Arial"/>
              </a:rPr>
              <a:t>interdisciplinaridade</a:t>
            </a:r>
            <a:r>
              <a:rPr b="0" i="0" lang="pt-BR" sz="1800" u="none" cap="none" strike="noStrike">
                <a:solidFill>
                  <a:srgbClr val="000000"/>
                </a:solidFill>
                <a:latin typeface="Arial"/>
                <a:ea typeface="Arial"/>
                <a:cs typeface="Arial"/>
                <a:sym typeface="Arial"/>
              </a:rPr>
              <a:t>, integrando conhecimentos de Matemática (medidas, frações, sequência lógica), Ciências (transformações dos alimentos, higiene, alimentação saudável), História e Geografia (origem de ingredientes, culinária regional), e Educação Ambiental (sustentabilidade e aproveitamento integral dos alimentos).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8" name="Shape 218"/>
        <p:cNvGrpSpPr/>
        <p:nvPr/>
      </p:nvGrpSpPr>
      <p:grpSpPr>
        <a:xfrm>
          <a:off x="0" y="0"/>
          <a:ext cx="0" cy="0"/>
          <a:chOff x="0" y="0"/>
          <a:chExt cx="0" cy="0"/>
        </a:xfrm>
      </p:grpSpPr>
      <p:sp>
        <p:nvSpPr>
          <p:cNvPr id="219" name="Google Shape;219;p49"/>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0" name="Google Shape;220;p49"/>
          <p:cNvSpPr txBox="1"/>
          <p:nvPr/>
        </p:nvSpPr>
        <p:spPr>
          <a:xfrm>
            <a:off x="558595" y="1140289"/>
            <a:ext cx="8026800" cy="28629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pt-BR" sz="1800" u="none" cap="none" strike="noStrike">
                <a:solidFill>
                  <a:srgbClr val="000000"/>
                </a:solidFill>
                <a:latin typeface="Arial"/>
                <a:ea typeface="Arial"/>
                <a:cs typeface="Arial"/>
                <a:sym typeface="Arial"/>
              </a:rPr>
              <a:t>Do ponto de vista da alfabetização e letramento, a receita oferece oportunidades concretas para que os alunos:</a:t>
            </a:r>
            <a:endParaRPr b="0" i="0" sz="18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None/>
            </a:pPr>
            <a:r>
              <a:t/>
            </a:r>
            <a:endParaRPr sz="1800"/>
          </a:p>
          <a:p>
            <a:pPr indent="-285750" lvl="0" marL="285750" marR="0" rtl="0" algn="just">
              <a:lnSpc>
                <a:spcPct val="150000"/>
              </a:lnSpc>
              <a:spcBef>
                <a:spcPts val="0"/>
              </a:spcBef>
              <a:spcAft>
                <a:spcPts val="0"/>
              </a:spcAft>
              <a:buClr>
                <a:srgbClr val="000000"/>
              </a:buClr>
              <a:buSzPts val="1800"/>
              <a:buFont typeface="Noto Sans Symbols"/>
              <a:buChar char="⮚"/>
            </a:pPr>
            <a:r>
              <a:rPr b="0" i="0" lang="pt-BR" sz="1800" u="none" cap="none" strike="noStrike">
                <a:solidFill>
                  <a:srgbClr val="000000"/>
                </a:solidFill>
                <a:latin typeface="Arial"/>
                <a:ea typeface="Arial"/>
                <a:cs typeface="Arial"/>
                <a:sym typeface="Arial"/>
              </a:rPr>
              <a:t>Identifiquem e usem verbos no imperativo;</a:t>
            </a:r>
            <a:endParaRPr/>
          </a:p>
          <a:p>
            <a:pPr indent="-285750" lvl="0" marL="285750" marR="0" rtl="0" algn="just">
              <a:lnSpc>
                <a:spcPct val="150000"/>
              </a:lnSpc>
              <a:spcBef>
                <a:spcPts val="0"/>
              </a:spcBef>
              <a:spcAft>
                <a:spcPts val="0"/>
              </a:spcAft>
              <a:buClr>
                <a:srgbClr val="000000"/>
              </a:buClr>
              <a:buSzPts val="1800"/>
              <a:buFont typeface="Noto Sans Symbols"/>
              <a:buChar char="⮚"/>
            </a:pPr>
            <a:r>
              <a:rPr b="0" i="0" lang="pt-BR" sz="1800" u="none" cap="none" strike="noStrike">
                <a:solidFill>
                  <a:srgbClr val="000000"/>
                </a:solidFill>
                <a:latin typeface="Arial"/>
                <a:ea typeface="Arial"/>
                <a:cs typeface="Arial"/>
                <a:sym typeface="Arial"/>
              </a:rPr>
              <a:t>Compreendam a importância da ordem sequencial;	</a:t>
            </a:r>
            <a:endParaRPr/>
          </a:p>
          <a:p>
            <a:pPr indent="-285750" lvl="0" marL="285750" marR="0" rtl="0" algn="just">
              <a:lnSpc>
                <a:spcPct val="150000"/>
              </a:lnSpc>
              <a:spcBef>
                <a:spcPts val="0"/>
              </a:spcBef>
              <a:spcAft>
                <a:spcPts val="0"/>
              </a:spcAft>
              <a:buClr>
                <a:srgbClr val="000000"/>
              </a:buClr>
              <a:buSzPts val="1800"/>
              <a:buFont typeface="Noto Sans Symbols"/>
              <a:buChar char="⮚"/>
            </a:pPr>
            <a:r>
              <a:rPr b="0" i="0" lang="pt-BR" sz="1800" u="none" cap="none" strike="noStrike">
                <a:solidFill>
                  <a:srgbClr val="000000"/>
                </a:solidFill>
                <a:latin typeface="Arial"/>
                <a:ea typeface="Arial"/>
                <a:cs typeface="Arial"/>
                <a:sym typeface="Arial"/>
              </a:rPr>
              <a:t>Desenvolvam a habilidade de seguir instruções;</a:t>
            </a:r>
            <a:endParaRPr/>
          </a:p>
          <a:p>
            <a:pPr indent="-285750" lvl="0" marL="285750" marR="0" rtl="0" algn="just">
              <a:lnSpc>
                <a:spcPct val="150000"/>
              </a:lnSpc>
              <a:spcBef>
                <a:spcPts val="0"/>
              </a:spcBef>
              <a:spcAft>
                <a:spcPts val="0"/>
              </a:spcAft>
              <a:buClr>
                <a:srgbClr val="000000"/>
              </a:buClr>
              <a:buSzPts val="1800"/>
              <a:buFont typeface="Noto Sans Symbols"/>
              <a:buChar char="⮚"/>
            </a:pPr>
            <a:r>
              <a:rPr b="0" i="0" lang="pt-BR" sz="1800" u="none" cap="none" strike="noStrike">
                <a:solidFill>
                  <a:srgbClr val="000000"/>
                </a:solidFill>
                <a:latin typeface="Arial"/>
                <a:ea typeface="Arial"/>
                <a:cs typeface="Arial"/>
                <a:sym typeface="Arial"/>
              </a:rPr>
              <a:t>Produzam textos com clareza, coesão e coerência.</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id="225" name="Google Shape;225;p50"/>
          <p:cNvSpPr txBox="1"/>
          <p:nvPr/>
        </p:nvSpPr>
        <p:spPr>
          <a:xfrm>
            <a:off x="2190450" y="438175"/>
            <a:ext cx="47631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t-BR" sz="2400" u="none" cap="none" strike="noStrike">
                <a:solidFill>
                  <a:srgbClr val="2F447D"/>
                </a:solidFill>
                <a:latin typeface="Oswald"/>
                <a:ea typeface="Oswald"/>
                <a:cs typeface="Oswald"/>
                <a:sym typeface="Oswald"/>
              </a:rPr>
              <a:t>Estrutura do Gênero Textual Receita</a:t>
            </a:r>
            <a:endParaRPr b="1" i="0" sz="2400" u="none" cap="none" strike="noStrike">
              <a:solidFill>
                <a:srgbClr val="2F447D"/>
              </a:solidFill>
              <a:latin typeface="Oswald"/>
              <a:ea typeface="Oswald"/>
              <a:cs typeface="Oswald"/>
              <a:sym typeface="Oswald"/>
            </a:endParaRPr>
          </a:p>
        </p:txBody>
      </p:sp>
      <p:sp>
        <p:nvSpPr>
          <p:cNvPr id="226" name="Google Shape;226;p50"/>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7" name="Google Shape;227;p50"/>
          <p:cNvSpPr txBox="1"/>
          <p:nvPr/>
        </p:nvSpPr>
        <p:spPr>
          <a:xfrm>
            <a:off x="853200" y="1348050"/>
            <a:ext cx="7437600" cy="2447400"/>
          </a:xfrm>
          <a:prstGeom prst="rect">
            <a:avLst/>
          </a:prstGeom>
          <a:noFill/>
          <a:ln>
            <a:noFill/>
          </a:ln>
        </p:spPr>
        <p:txBody>
          <a:bodyPr anchorCtr="0" anchor="t" bIns="45700" lIns="91425" spcFirstLastPara="1" rIns="91425" wrap="square" tIns="45700">
            <a:spAutoFit/>
          </a:bodyPr>
          <a:lstStyle/>
          <a:p>
            <a:pPr indent="-342900" lvl="0" marL="457200" marR="0" rtl="0" algn="just">
              <a:lnSpc>
                <a:spcPct val="150000"/>
              </a:lnSpc>
              <a:spcBef>
                <a:spcPts val="0"/>
              </a:spcBef>
              <a:spcAft>
                <a:spcPts val="0"/>
              </a:spcAft>
              <a:buClr>
                <a:srgbClr val="000000"/>
              </a:buClr>
              <a:buSzPts val="1800"/>
              <a:buAutoNum type="arabicPeriod"/>
            </a:pPr>
            <a:r>
              <a:rPr i="0" lang="pt-BR" sz="1800" u="none" cap="none" strike="noStrike">
                <a:solidFill>
                  <a:srgbClr val="000000"/>
                </a:solidFill>
              </a:rPr>
              <a:t>Título-nome da receita (</a:t>
            </a:r>
            <a:r>
              <a:rPr lang="pt-BR" sz="1800"/>
              <a:t>S</a:t>
            </a:r>
            <a:r>
              <a:rPr i="0" lang="pt-BR" sz="1800" u="none" cap="none" strike="noStrike">
                <a:solidFill>
                  <a:srgbClr val="000000"/>
                </a:solidFill>
              </a:rPr>
              <a:t>abão </a:t>
            </a:r>
            <a:r>
              <a:rPr lang="pt-BR" sz="1800"/>
              <a:t>S</a:t>
            </a:r>
            <a:r>
              <a:rPr i="0" lang="pt-BR" sz="1800" u="none" cap="none" strike="noStrike">
                <a:solidFill>
                  <a:srgbClr val="000000"/>
                </a:solidFill>
              </a:rPr>
              <a:t>ustentável);</a:t>
            </a:r>
            <a:endParaRPr sz="1800"/>
          </a:p>
          <a:p>
            <a:pPr indent="-342900" lvl="0" marL="457200" marR="0" rtl="0" algn="just">
              <a:lnSpc>
                <a:spcPct val="150000"/>
              </a:lnSpc>
              <a:spcBef>
                <a:spcPts val="0"/>
              </a:spcBef>
              <a:spcAft>
                <a:spcPts val="0"/>
              </a:spcAft>
              <a:buClr>
                <a:srgbClr val="000000"/>
              </a:buClr>
              <a:buSzPts val="1800"/>
              <a:buAutoNum type="arabicPeriod"/>
            </a:pPr>
            <a:r>
              <a:rPr i="0" lang="pt-BR" sz="1800" u="none" cap="none" strike="noStrike">
                <a:solidFill>
                  <a:srgbClr val="000000"/>
                </a:solidFill>
              </a:rPr>
              <a:t>Ingredientes ou materiais necessários (lista dos itens que serão usados, com quantidade e medidas);</a:t>
            </a:r>
            <a:endParaRPr sz="1800"/>
          </a:p>
          <a:p>
            <a:pPr indent="-342900" lvl="0" marL="457200" marR="0" rtl="0" algn="just">
              <a:lnSpc>
                <a:spcPct val="150000"/>
              </a:lnSpc>
              <a:spcBef>
                <a:spcPts val="0"/>
              </a:spcBef>
              <a:spcAft>
                <a:spcPts val="0"/>
              </a:spcAft>
              <a:buClr>
                <a:srgbClr val="000000"/>
              </a:buClr>
              <a:buSzPts val="1800"/>
              <a:buAutoNum type="arabicPeriod"/>
            </a:pPr>
            <a:r>
              <a:rPr i="0" lang="pt-BR" sz="1800" u="none" cap="none" strike="noStrike">
                <a:solidFill>
                  <a:srgbClr val="000000"/>
                </a:solidFill>
              </a:rPr>
              <a:t>Modo de preparo (instruções) - O passo a passo da preparação, usando verbos no modo imperativo;</a:t>
            </a:r>
            <a:endParaRPr sz="1800"/>
          </a:p>
          <a:p>
            <a:pPr indent="-342900" lvl="0" marL="457200" marR="0" rtl="0" algn="just">
              <a:lnSpc>
                <a:spcPct val="150000"/>
              </a:lnSpc>
              <a:spcBef>
                <a:spcPts val="0"/>
              </a:spcBef>
              <a:spcAft>
                <a:spcPts val="0"/>
              </a:spcAft>
              <a:buClr>
                <a:srgbClr val="000000"/>
              </a:buClr>
              <a:buSzPts val="1800"/>
              <a:buAutoNum type="arabicPeriod"/>
            </a:pPr>
            <a:r>
              <a:rPr i="0" lang="pt-BR" sz="1800" u="none" cap="none" strike="noStrike">
                <a:solidFill>
                  <a:srgbClr val="000000"/>
                </a:solidFill>
              </a:rPr>
              <a:t>Tempo de preparo, rendimento ou dicas (opcional).</a:t>
            </a:r>
            <a:endParaRPr b="1" i="0" sz="1800" u="none" cap="none" strike="noStrike">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sp>
        <p:nvSpPr>
          <p:cNvPr id="232" name="Google Shape;232;p51"/>
          <p:cNvSpPr txBox="1"/>
          <p:nvPr/>
        </p:nvSpPr>
        <p:spPr>
          <a:xfrm>
            <a:off x="1168400" y="1203327"/>
            <a:ext cx="5689600" cy="69512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90000"/>
              </a:lnSpc>
              <a:spcBef>
                <a:spcPts val="75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3" name="Google Shape;233;p51"/>
          <p:cNvSpPr txBox="1"/>
          <p:nvPr/>
        </p:nvSpPr>
        <p:spPr>
          <a:xfrm>
            <a:off x="311085" y="657647"/>
            <a:ext cx="8107051" cy="1010533"/>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t/>
            </a:r>
            <a:endParaRPr b="0" i="0" sz="2400" u="none" cap="none" strike="noStrike">
              <a:solidFill>
                <a:srgbClr val="000000"/>
              </a:solidFill>
              <a:latin typeface="Arial"/>
              <a:ea typeface="Arial"/>
              <a:cs typeface="Arial"/>
              <a:sym typeface="Arial"/>
            </a:endParaRPr>
          </a:p>
          <a:p>
            <a:pPr indent="-228600" lvl="0" marL="342900" marR="0" rtl="0" algn="just">
              <a:lnSpc>
                <a:spcPct val="150000"/>
              </a:lnSpc>
              <a:spcBef>
                <a:spcPts val="0"/>
              </a:spcBef>
              <a:spcAft>
                <a:spcPts val="0"/>
              </a:spcAft>
              <a:buClr>
                <a:srgbClr val="000000"/>
              </a:buClr>
              <a:buSzPts val="1800"/>
              <a:buFont typeface="Arial"/>
              <a:buNone/>
            </a:pPr>
            <a:r>
              <a:t/>
            </a:r>
            <a:endParaRPr b="1" i="0" sz="1800" u="none" cap="none" strike="noStrike">
              <a:solidFill>
                <a:srgbClr val="000000"/>
              </a:solidFill>
              <a:latin typeface="Arial"/>
              <a:ea typeface="Arial"/>
              <a:cs typeface="Arial"/>
              <a:sym typeface="Arial"/>
            </a:endParaRPr>
          </a:p>
        </p:txBody>
      </p:sp>
      <p:pic>
        <p:nvPicPr>
          <p:cNvPr id="234" name="Google Shape;234;p51"/>
          <p:cNvPicPr preferRelativeResize="0"/>
          <p:nvPr/>
        </p:nvPicPr>
        <p:blipFill rotWithShape="1">
          <a:blip r:embed="rId4">
            <a:alphaModFix/>
          </a:blip>
          <a:srcRect b="0" l="0" r="0" t="0"/>
          <a:stretch/>
        </p:blipFill>
        <p:spPr>
          <a:xfrm>
            <a:off x="2132887" y="807600"/>
            <a:ext cx="4878225" cy="3792324"/>
          </a:xfrm>
          <a:prstGeom prst="rect">
            <a:avLst/>
          </a:prstGeom>
          <a:noFill/>
          <a:ln>
            <a:noFill/>
          </a:ln>
        </p:spPr>
      </p:pic>
      <p:sp>
        <p:nvSpPr>
          <p:cNvPr id="235" name="Google Shape;235;p51"/>
          <p:cNvSpPr txBox="1"/>
          <p:nvPr/>
        </p:nvSpPr>
        <p:spPr>
          <a:xfrm>
            <a:off x="2190450" y="345900"/>
            <a:ext cx="47631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t-BR" sz="2300" u="none" cap="none" strike="noStrike">
                <a:solidFill>
                  <a:srgbClr val="2F447D"/>
                </a:solidFill>
                <a:latin typeface="Oswald"/>
                <a:ea typeface="Oswald"/>
                <a:cs typeface="Oswald"/>
                <a:sym typeface="Oswald"/>
              </a:rPr>
              <a:t>E</a:t>
            </a:r>
            <a:r>
              <a:rPr b="1" lang="pt-BR" sz="2300">
                <a:solidFill>
                  <a:srgbClr val="2F447D"/>
                </a:solidFill>
                <a:latin typeface="Oswald"/>
                <a:ea typeface="Oswald"/>
                <a:cs typeface="Oswald"/>
                <a:sym typeface="Oswald"/>
              </a:rPr>
              <a:t>xemplo do</a:t>
            </a:r>
            <a:r>
              <a:rPr b="1" i="0" lang="pt-BR" sz="2300" u="none" cap="none" strike="noStrike">
                <a:solidFill>
                  <a:srgbClr val="2F447D"/>
                </a:solidFill>
                <a:latin typeface="Oswald"/>
                <a:ea typeface="Oswald"/>
                <a:cs typeface="Oswald"/>
                <a:sym typeface="Oswald"/>
              </a:rPr>
              <a:t> Gênero Textual Receita</a:t>
            </a:r>
            <a:endParaRPr b="1" i="0" sz="2300" u="none" cap="none" strike="noStrike">
              <a:solidFill>
                <a:srgbClr val="2F447D"/>
              </a:solidFill>
              <a:latin typeface="Oswald"/>
              <a:ea typeface="Oswald"/>
              <a:cs typeface="Oswald"/>
              <a:sym typeface="Oswa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52"/>
          <p:cNvSpPr txBox="1"/>
          <p:nvPr/>
        </p:nvSpPr>
        <p:spPr>
          <a:xfrm>
            <a:off x="538951" y="759450"/>
            <a:ext cx="63237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pt-BR" sz="2400" u="none" cap="none" strike="noStrike">
                <a:solidFill>
                  <a:srgbClr val="2F447D"/>
                </a:solidFill>
                <a:latin typeface="Oswald"/>
                <a:ea typeface="Oswald"/>
                <a:cs typeface="Oswald"/>
                <a:sym typeface="Oswald"/>
              </a:rPr>
              <a:t>Qual a melhor alternativa para trabalhar o gênero textual em sala de aula?</a:t>
            </a:r>
            <a:endParaRPr b="1" i="0" sz="2400" u="none" cap="none" strike="noStrike">
              <a:solidFill>
                <a:srgbClr val="2F447D"/>
              </a:solidFill>
              <a:latin typeface="Oswald"/>
              <a:ea typeface="Oswald"/>
              <a:cs typeface="Oswald"/>
              <a:sym typeface="Oswald"/>
            </a:endParaRPr>
          </a:p>
        </p:txBody>
      </p:sp>
      <p:sp>
        <p:nvSpPr>
          <p:cNvPr id="241" name="Google Shape;241;p52"/>
          <p:cNvSpPr txBox="1"/>
          <p:nvPr/>
        </p:nvSpPr>
        <p:spPr>
          <a:xfrm>
            <a:off x="596600" y="1855692"/>
            <a:ext cx="8066100" cy="1962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750"/>
              </a:spcBef>
              <a:spcAft>
                <a:spcPts val="0"/>
              </a:spcAft>
              <a:buClr>
                <a:srgbClr val="000000"/>
              </a:buClr>
              <a:buSzPts val="1800"/>
              <a:buFont typeface="Arial"/>
              <a:buNone/>
            </a:pPr>
            <a:r>
              <a:rPr b="0" i="0" lang="pt-BR" sz="1800" u="none" cap="none" strike="noStrike">
                <a:solidFill>
                  <a:srgbClr val="000000"/>
                </a:solidFill>
                <a:latin typeface="Arial"/>
                <a:ea typeface="Arial"/>
                <a:cs typeface="Arial"/>
                <a:sym typeface="Arial"/>
              </a:rPr>
              <a:t>“A melhor alternativa para trabalhar o ensino de gêneros textuais é envolver os alunos em situações concretas de uso da língua, de modo que consigam, de forma criativa e consciente, escolher meios adequados aos fins que se deseja alcançar. </a:t>
            </a:r>
            <a:r>
              <a:rPr b="0" i="0" lang="pt-BR" sz="1800" u="none" cap="none" strike="noStrike">
                <a:solidFill>
                  <a:srgbClr val="000000"/>
                </a:solidFill>
                <a:latin typeface="Arial"/>
                <a:ea typeface="Arial"/>
                <a:cs typeface="Arial"/>
                <a:sym typeface="Arial"/>
              </a:rPr>
              <a:t>É</a:t>
            </a:r>
            <a:r>
              <a:rPr b="0" i="0" lang="pt-BR" sz="1800" u="none" cap="none" strike="noStrike">
                <a:solidFill>
                  <a:srgbClr val="000000"/>
                </a:solidFill>
                <a:latin typeface="Arial"/>
                <a:ea typeface="Arial"/>
                <a:cs typeface="Arial"/>
                <a:sym typeface="Arial"/>
              </a:rPr>
              <a:t> necessário ter a consciência de que a escola é autêntico lugar de comunicação</a:t>
            </a:r>
            <a:r>
              <a:rPr b="0" i="0" lang="pt-BR" sz="1800" u="none" cap="none" strike="noStrike">
                <a:solidFill>
                  <a:srgbClr val="000000"/>
                </a:solidFill>
                <a:latin typeface="Arial"/>
                <a:ea typeface="Arial"/>
                <a:cs typeface="Arial"/>
                <a:sym typeface="Arial"/>
              </a:rPr>
              <a:t> </a:t>
            </a:r>
            <a:r>
              <a:rPr b="0" i="0" lang="pt-BR" sz="1800" u="none" cap="none" strike="noStrike">
                <a:solidFill>
                  <a:srgbClr val="000000"/>
                </a:solidFill>
                <a:latin typeface="Arial"/>
                <a:ea typeface="Arial"/>
                <a:cs typeface="Arial"/>
                <a:sym typeface="Arial"/>
              </a:rPr>
              <a:t>e as situações escolares são ocasiões de produção e  recepção de texto”. (Dolz, Noverraz e Schneuwly, 2004, p. 78).</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5" name="Shape 245"/>
        <p:cNvGrpSpPr/>
        <p:nvPr/>
      </p:nvGrpSpPr>
      <p:grpSpPr>
        <a:xfrm>
          <a:off x="0" y="0"/>
          <a:ext cx="0" cy="0"/>
          <a:chOff x="0" y="0"/>
          <a:chExt cx="0" cy="0"/>
        </a:xfrm>
      </p:grpSpPr>
      <p:sp>
        <p:nvSpPr>
          <p:cNvPr id="246" name="Google Shape;246;p38"/>
          <p:cNvSpPr txBox="1"/>
          <p:nvPr>
            <p:ph idx="1" type="body"/>
          </p:nvPr>
        </p:nvSpPr>
        <p:spPr>
          <a:xfrm>
            <a:off x="3827575" y="1219200"/>
            <a:ext cx="4974300" cy="1809413"/>
          </a:xfrm>
          <a:prstGeom prst="rect">
            <a:avLst/>
          </a:prstGeom>
          <a:noFill/>
          <a:ln>
            <a:noFill/>
          </a:ln>
        </p:spPr>
        <p:txBody>
          <a:bodyPr anchorCtr="0" anchor="t" bIns="91425" lIns="91425" spcFirstLastPara="1" rIns="91425" wrap="square" tIns="91425">
            <a:noAutofit/>
          </a:bodyPr>
          <a:lstStyle/>
          <a:p>
            <a:pPr indent="0" lvl="0" marL="114300" rtl="0" algn="ctr">
              <a:lnSpc>
                <a:spcPct val="115000"/>
              </a:lnSpc>
              <a:spcBef>
                <a:spcPts val="0"/>
              </a:spcBef>
              <a:spcAft>
                <a:spcPts val="0"/>
              </a:spcAft>
              <a:buSzPts val="1800"/>
              <a:buNone/>
            </a:pPr>
            <a:r>
              <a:rPr lang="pt-BR" sz="2000">
                <a:solidFill>
                  <a:srgbClr val="173D73"/>
                </a:solidFill>
                <a:latin typeface="Oswald"/>
                <a:ea typeface="Oswald"/>
                <a:cs typeface="Oswald"/>
                <a:sym typeface="Oswald"/>
              </a:rPr>
              <a:t>De que maneira o gênero textual receita pode ir além de instruir o preparo de alimentos, tornando-se um instrumento de transmissão cultural, formação cidadã e promoção da sustentabilidade, capaz de ensinar valores, estimular a criatividade e transformar a relação das pessoas com o planeta?”</a:t>
            </a:r>
            <a:endParaRPr sz="2000">
              <a:solidFill>
                <a:srgbClr val="173D73"/>
              </a:solidFill>
              <a:latin typeface="Oswald"/>
              <a:ea typeface="Oswald"/>
              <a:cs typeface="Oswald"/>
              <a:sym typeface="Oswald"/>
            </a:endParaRPr>
          </a:p>
        </p:txBody>
      </p:sp>
      <p:pic>
        <p:nvPicPr>
          <p:cNvPr id="247" name="Google Shape;247;p38"/>
          <p:cNvPicPr preferRelativeResize="0"/>
          <p:nvPr/>
        </p:nvPicPr>
        <p:blipFill rotWithShape="1">
          <a:blip r:embed="rId4">
            <a:alphaModFix/>
          </a:blip>
          <a:srcRect b="0" l="0" r="0" t="0"/>
          <a:stretch/>
        </p:blipFill>
        <p:spPr>
          <a:xfrm>
            <a:off x="987856" y="1601925"/>
            <a:ext cx="2952750" cy="15525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1" name="Shape 251"/>
        <p:cNvGrpSpPr/>
        <p:nvPr/>
      </p:nvGrpSpPr>
      <p:grpSpPr>
        <a:xfrm>
          <a:off x="0" y="0"/>
          <a:ext cx="0" cy="0"/>
          <a:chOff x="0" y="0"/>
          <a:chExt cx="0" cy="0"/>
        </a:xfrm>
      </p:grpSpPr>
      <p:sp>
        <p:nvSpPr>
          <p:cNvPr id="252" name="Google Shape;252;p39"/>
          <p:cNvSpPr txBox="1"/>
          <p:nvPr>
            <p:ph idx="1" type="body"/>
          </p:nvPr>
        </p:nvSpPr>
        <p:spPr>
          <a:xfrm>
            <a:off x="5961675" y="1259700"/>
            <a:ext cx="2720400" cy="2624100"/>
          </a:xfrm>
          <a:prstGeom prst="rect">
            <a:avLst/>
          </a:prstGeom>
          <a:noFill/>
          <a:ln>
            <a:noFill/>
          </a:ln>
        </p:spPr>
        <p:txBody>
          <a:bodyPr anchorCtr="0" anchor="t" bIns="91425" lIns="91425" spcFirstLastPara="1" rIns="91425" wrap="square" tIns="91425">
            <a:noAutofit/>
          </a:bodyPr>
          <a:lstStyle/>
          <a:p>
            <a:pPr indent="0" lvl="0" marL="114300" rtl="0" algn="l">
              <a:lnSpc>
                <a:spcPct val="115000"/>
              </a:lnSpc>
              <a:spcBef>
                <a:spcPts val="0"/>
              </a:spcBef>
              <a:spcAft>
                <a:spcPts val="0"/>
              </a:spcAft>
              <a:buSzPts val="1800"/>
              <a:buNone/>
            </a:pPr>
            <a:r>
              <a:rPr lang="pt-BR" sz="2000">
                <a:solidFill>
                  <a:srgbClr val="173D73"/>
                </a:solidFill>
                <a:latin typeface="Oswald"/>
                <a:ea typeface="Oswald"/>
                <a:cs typeface="Oswald"/>
                <a:sym typeface="Oswald"/>
              </a:rPr>
              <a:t>As propostas pedagógicas consideram a igualdade formal entre os alunos ou buscam promover a equidade, respeitando as diferenças e necessidades individuais?</a:t>
            </a:r>
            <a:endParaRPr sz="2000">
              <a:solidFill>
                <a:srgbClr val="173D73"/>
              </a:solidFill>
              <a:latin typeface="Oswald"/>
              <a:ea typeface="Oswald"/>
              <a:cs typeface="Oswald"/>
              <a:sym typeface="Oswald"/>
            </a:endParaRPr>
          </a:p>
          <a:p>
            <a:pPr indent="-228600" lvl="0" marL="457200" rtl="0" algn="l">
              <a:lnSpc>
                <a:spcPct val="115000"/>
              </a:lnSpc>
              <a:spcBef>
                <a:spcPts val="0"/>
              </a:spcBef>
              <a:spcAft>
                <a:spcPts val="0"/>
              </a:spcAft>
              <a:buSzPts val="1800"/>
              <a:buNone/>
            </a:pPr>
            <a:r>
              <a:t/>
            </a:r>
            <a:endParaRPr sz="2000">
              <a:solidFill>
                <a:srgbClr val="173D73"/>
              </a:solidFill>
              <a:latin typeface="Oswald"/>
              <a:ea typeface="Oswald"/>
              <a:cs typeface="Oswald"/>
              <a:sym typeface="Oswald"/>
            </a:endParaRPr>
          </a:p>
          <a:p>
            <a:pPr indent="-228600" lvl="0" marL="457200" rtl="0" algn="l">
              <a:lnSpc>
                <a:spcPct val="115000"/>
              </a:lnSpc>
              <a:spcBef>
                <a:spcPts val="0"/>
              </a:spcBef>
              <a:spcAft>
                <a:spcPts val="0"/>
              </a:spcAft>
              <a:buSzPts val="1800"/>
              <a:buNone/>
            </a:pPr>
            <a:r>
              <a:t/>
            </a:r>
            <a:endParaRPr b="1" sz="2000">
              <a:solidFill>
                <a:srgbClr val="173D73"/>
              </a:solidFill>
              <a:latin typeface="Oswald"/>
              <a:ea typeface="Oswald"/>
              <a:cs typeface="Oswald"/>
              <a:sym typeface="Oswald"/>
            </a:endParaRPr>
          </a:p>
        </p:txBody>
      </p:sp>
      <p:pic>
        <p:nvPicPr>
          <p:cNvPr id="253" name="Google Shape;253;p39"/>
          <p:cNvPicPr preferRelativeResize="0"/>
          <p:nvPr/>
        </p:nvPicPr>
        <p:blipFill rotWithShape="1">
          <a:blip r:embed="rId4">
            <a:alphaModFix/>
          </a:blip>
          <a:srcRect b="0" l="0" r="0" t="0"/>
          <a:stretch/>
        </p:blipFill>
        <p:spPr>
          <a:xfrm>
            <a:off x="371300" y="853638"/>
            <a:ext cx="5277725" cy="34362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7" name="Shape 257"/>
        <p:cNvGrpSpPr/>
        <p:nvPr/>
      </p:nvGrpSpPr>
      <p:grpSpPr>
        <a:xfrm>
          <a:off x="0" y="0"/>
          <a:ext cx="0" cy="0"/>
          <a:chOff x="0" y="0"/>
          <a:chExt cx="0" cy="0"/>
        </a:xfrm>
      </p:grpSpPr>
      <p:sp>
        <p:nvSpPr>
          <p:cNvPr id="258" name="Google Shape;258;p13"/>
          <p:cNvSpPr txBox="1"/>
          <p:nvPr/>
        </p:nvSpPr>
        <p:spPr>
          <a:xfrm>
            <a:off x="736170" y="1564540"/>
            <a:ext cx="7671600" cy="2031300"/>
          </a:xfrm>
          <a:prstGeom prst="rect">
            <a:avLst/>
          </a:prstGeom>
          <a:solidFill>
            <a:srgbClr val="8CB5F8"/>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pt-BR" sz="1800" u="none" cap="none" strike="noStrike">
                <a:solidFill>
                  <a:srgbClr val="000000"/>
                </a:solidFill>
                <a:latin typeface="Arial"/>
                <a:ea typeface="Arial"/>
                <a:cs typeface="Arial"/>
                <a:sym typeface="Arial"/>
              </a:rPr>
              <a:t>Um profissional reflexivo não se limita ao que aprendeu no período de formação inicial, nem ao que descobriu em seus primeiros anos de prática. Ele reexamina constantemente seus objetivos, seus procedimentos, suas evidências e seus saberes. Ele ingressa em um ciclo permanente de aperfeiçoamento, já que teoriza sua própria prática, seja consigo mesmo, seja com uma equipe pedagógica. (Perrenoud, 2002, p. 44)</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pic>
        <p:nvPicPr>
          <p:cNvPr descr="A Importância do Diálogo | bulb" id="263" name="Google Shape;263;p12"/>
          <p:cNvPicPr preferRelativeResize="0"/>
          <p:nvPr/>
        </p:nvPicPr>
        <p:blipFill rotWithShape="1">
          <a:blip r:embed="rId4">
            <a:alphaModFix/>
          </a:blip>
          <a:srcRect b="0" l="0" r="0" t="0"/>
          <a:stretch/>
        </p:blipFill>
        <p:spPr>
          <a:xfrm>
            <a:off x="1800860" y="1652905"/>
            <a:ext cx="5543550" cy="2345055"/>
          </a:xfrm>
          <a:prstGeom prst="rect">
            <a:avLst/>
          </a:prstGeom>
          <a:noFill/>
          <a:ln>
            <a:noFill/>
          </a:ln>
        </p:spPr>
      </p:pic>
      <p:sp>
        <p:nvSpPr>
          <p:cNvPr id="264" name="Google Shape;264;p12"/>
          <p:cNvSpPr txBox="1"/>
          <p:nvPr/>
        </p:nvSpPr>
        <p:spPr>
          <a:xfrm>
            <a:off x="1677035" y="687705"/>
            <a:ext cx="57906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1" i="0" lang="pt-BR" sz="3000" u="none" cap="none" strike="noStrike">
                <a:solidFill>
                  <a:srgbClr val="2F447D"/>
                </a:solidFill>
                <a:latin typeface="Oswald"/>
                <a:ea typeface="Oswald"/>
                <a:cs typeface="Oswald"/>
                <a:sym typeface="Oswald"/>
              </a:rPr>
              <a:t>HORA DA DISCUSSÃO</a:t>
            </a:r>
            <a:endParaRPr b="1" i="0" sz="3000" u="none" cap="none" strike="noStrike">
              <a:solidFill>
                <a:srgbClr val="2F447D"/>
              </a:solidFill>
              <a:latin typeface="Oswald"/>
              <a:ea typeface="Oswald"/>
              <a:cs typeface="Oswald"/>
              <a:sym typeface="Oswa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pic>
        <p:nvPicPr>
          <p:cNvPr id="269" name="Google Shape;269;p53"/>
          <p:cNvPicPr preferRelativeResize="0"/>
          <p:nvPr/>
        </p:nvPicPr>
        <p:blipFill rotWithShape="1">
          <a:blip r:embed="rId4">
            <a:alphaModFix/>
          </a:blip>
          <a:srcRect b="45951" l="8921" r="7703" t="0"/>
          <a:stretch/>
        </p:blipFill>
        <p:spPr>
          <a:xfrm>
            <a:off x="0" y="652850"/>
            <a:ext cx="4303800" cy="3946652"/>
          </a:xfrm>
          <a:prstGeom prst="rect">
            <a:avLst/>
          </a:prstGeom>
          <a:noFill/>
          <a:ln>
            <a:noFill/>
          </a:ln>
        </p:spPr>
      </p:pic>
      <p:pic>
        <p:nvPicPr>
          <p:cNvPr id="270" name="Google Shape;270;p53"/>
          <p:cNvPicPr preferRelativeResize="0"/>
          <p:nvPr/>
        </p:nvPicPr>
        <p:blipFill rotWithShape="1">
          <a:blip r:embed="rId4">
            <a:alphaModFix/>
          </a:blip>
          <a:srcRect b="0" l="7517" r="8483" t="53819"/>
          <a:stretch/>
        </p:blipFill>
        <p:spPr>
          <a:xfrm>
            <a:off x="4185100" y="643311"/>
            <a:ext cx="4958901" cy="385687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15"/>
          <p:cNvSpPr txBox="1"/>
          <p:nvPr/>
        </p:nvSpPr>
        <p:spPr>
          <a:xfrm>
            <a:off x="503700" y="1821050"/>
            <a:ext cx="8136600" cy="1554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pt-BR" sz="1900" u="none" cap="none" strike="noStrike">
                <a:solidFill>
                  <a:srgbClr val="173D73"/>
                </a:solidFill>
                <a:latin typeface="Oswald"/>
                <a:ea typeface="Oswald"/>
                <a:cs typeface="Oswald"/>
                <a:sym typeface="Oswald"/>
              </a:rPr>
              <a:t>Consigna 1</a:t>
            </a:r>
            <a:endParaRPr b="1"/>
          </a:p>
          <a:p>
            <a:pPr indent="0" lvl="0" marL="0" marR="0" rtl="0" algn="l">
              <a:lnSpc>
                <a:spcPct val="100000"/>
              </a:lnSpc>
              <a:spcBef>
                <a:spcPts val="0"/>
              </a:spcBef>
              <a:spcAft>
                <a:spcPts val="0"/>
              </a:spcAft>
              <a:buClr>
                <a:srgbClr val="000000"/>
              </a:buClr>
              <a:buSzPts val="1900"/>
              <a:buFont typeface="Arial"/>
              <a:buNone/>
            </a:pPr>
            <a:r>
              <a:t/>
            </a:r>
            <a:endParaRPr sz="1900">
              <a:solidFill>
                <a:srgbClr val="173D73"/>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sz="1900">
              <a:solidFill>
                <a:srgbClr val="173D73"/>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rPr b="1" i="0" lang="pt-BR" sz="1900" u="none" cap="none" strike="noStrike">
                <a:solidFill>
                  <a:srgbClr val="173D73"/>
                </a:solidFill>
                <a:latin typeface="Oswald"/>
                <a:ea typeface="Oswald"/>
                <a:cs typeface="Oswald"/>
                <a:sym typeface="Oswald"/>
              </a:rPr>
              <a:t>Proposta 1:</a:t>
            </a:r>
            <a:r>
              <a:rPr b="0" i="0" lang="pt-BR" sz="1900" u="none" cap="none" strike="noStrike">
                <a:solidFill>
                  <a:srgbClr val="173D73"/>
                </a:solidFill>
                <a:latin typeface="Oswald"/>
                <a:ea typeface="Oswald"/>
                <a:cs typeface="Oswald"/>
                <a:sym typeface="Oswald"/>
              </a:rPr>
              <a:t> </a:t>
            </a:r>
            <a:r>
              <a:rPr lang="pt-BR" sz="1900">
                <a:solidFill>
                  <a:srgbClr val="173D73"/>
                </a:solidFill>
                <a:latin typeface="Oswald"/>
                <a:ea typeface="Oswald"/>
                <a:cs typeface="Oswald"/>
                <a:sym typeface="Oswald"/>
              </a:rPr>
              <a:t>S</a:t>
            </a:r>
            <a:r>
              <a:rPr b="0" i="0" lang="pt-BR" sz="1900" u="none" cap="none" strike="noStrike">
                <a:solidFill>
                  <a:srgbClr val="173D73"/>
                </a:solidFill>
                <a:latin typeface="Oswald"/>
                <a:ea typeface="Oswald"/>
                <a:cs typeface="Oswald"/>
                <a:sym typeface="Oswald"/>
              </a:rPr>
              <a:t>ustentabilidade na escrita;</a:t>
            </a:r>
            <a:endParaRPr b="0" i="0" sz="1900" u="none" cap="none" strike="noStrike">
              <a:solidFill>
                <a:srgbClr val="173D73"/>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173D73"/>
              </a:solidFill>
              <a:latin typeface="Oswald"/>
              <a:ea typeface="Oswald"/>
              <a:cs typeface="Oswald"/>
              <a:sym typeface="Oswald"/>
            </a:endParaRPr>
          </a:p>
        </p:txBody>
      </p:sp>
      <p:sp>
        <p:nvSpPr>
          <p:cNvPr id="276" name="Google Shape;276;p15"/>
          <p:cNvSpPr txBox="1"/>
          <p:nvPr/>
        </p:nvSpPr>
        <p:spPr>
          <a:xfrm>
            <a:off x="1488575" y="634550"/>
            <a:ext cx="65229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300"/>
              <a:buFont typeface="Arial"/>
              <a:buNone/>
            </a:pPr>
            <a:r>
              <a:rPr b="1" i="0" lang="pt-BR" sz="2400" u="none" cap="none" strike="noStrike">
                <a:solidFill>
                  <a:srgbClr val="173D73"/>
                </a:solidFill>
                <a:latin typeface="Oswald"/>
                <a:ea typeface="Oswald"/>
                <a:cs typeface="Oswald"/>
                <a:sym typeface="Oswald"/>
              </a:rPr>
              <a:t>AGORA, VAMOS DIVIDIR EM GRUPOS E PRATICAR...</a:t>
            </a:r>
            <a:endParaRPr b="1" i="0" sz="2400" u="none" cap="none" strike="noStrike">
              <a:solidFill>
                <a:srgbClr val="173D73"/>
              </a:solidFill>
              <a:latin typeface="Oswald"/>
              <a:ea typeface="Oswald"/>
              <a:cs typeface="Oswald"/>
              <a:sym typeface="Oswald"/>
            </a:endParaRPr>
          </a:p>
        </p:txBody>
      </p:sp>
      <p:sp>
        <p:nvSpPr>
          <p:cNvPr id="277" name="Google Shape;277;p15"/>
          <p:cNvSpPr txBox="1"/>
          <p:nvPr/>
        </p:nvSpPr>
        <p:spPr>
          <a:xfrm>
            <a:off x="4737100" y="2624675"/>
            <a:ext cx="41952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sz="1900">
                <a:solidFill>
                  <a:srgbClr val="173D73"/>
                </a:solidFill>
                <a:latin typeface="Oswald"/>
                <a:ea typeface="Oswald"/>
                <a:cs typeface="Oswald"/>
                <a:sym typeface="Oswald"/>
              </a:rPr>
              <a:t>Proposta 2: </a:t>
            </a:r>
            <a:r>
              <a:rPr lang="pt-BR" sz="1900">
                <a:solidFill>
                  <a:srgbClr val="173D73"/>
                </a:solidFill>
                <a:latin typeface="Oswald"/>
                <a:ea typeface="Oswald"/>
                <a:cs typeface="Oswald"/>
                <a:sym typeface="Oswald"/>
              </a:rPr>
              <a:t>Produção da sequência didática.</a:t>
            </a:r>
            <a:endParaRPr sz="1900">
              <a:solidFill>
                <a:srgbClr val="173D73"/>
              </a:solidFill>
              <a:latin typeface="Oswald"/>
              <a:ea typeface="Oswald"/>
              <a:cs typeface="Oswald"/>
              <a:sym typeface="Oswa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1" name="Shape 281"/>
        <p:cNvGrpSpPr/>
        <p:nvPr/>
      </p:nvGrpSpPr>
      <p:grpSpPr>
        <a:xfrm>
          <a:off x="0" y="0"/>
          <a:ext cx="0" cy="0"/>
          <a:chOff x="0" y="0"/>
          <a:chExt cx="0" cy="0"/>
        </a:xfrm>
      </p:grpSpPr>
      <p:pic>
        <p:nvPicPr>
          <p:cNvPr descr="Coragem para ir além" id="282" name="Google Shape;282;p14"/>
          <p:cNvPicPr preferRelativeResize="0"/>
          <p:nvPr/>
        </p:nvPicPr>
        <p:blipFill rotWithShape="1">
          <a:blip r:embed="rId4">
            <a:alphaModFix/>
          </a:blip>
          <a:srcRect b="0" l="0" r="0" t="0"/>
          <a:stretch/>
        </p:blipFill>
        <p:spPr>
          <a:xfrm>
            <a:off x="2465925" y="1551300"/>
            <a:ext cx="4265076" cy="2232000"/>
          </a:xfrm>
          <a:prstGeom prst="rect">
            <a:avLst/>
          </a:prstGeom>
          <a:noFill/>
          <a:ln cap="sq" cmpd="thickThin" w="88900">
            <a:solidFill>
              <a:srgbClr val="000000"/>
            </a:solidFill>
            <a:prstDash val="solid"/>
            <a:miter lim="800000"/>
            <a:headEnd len="sm" w="sm" type="none"/>
            <a:tailEnd len="sm" w="sm" type="none"/>
          </a:ln>
        </p:spPr>
      </p:pic>
      <p:sp>
        <p:nvSpPr>
          <p:cNvPr id="283" name="Google Shape;283;p14"/>
          <p:cNvSpPr txBox="1"/>
          <p:nvPr/>
        </p:nvSpPr>
        <p:spPr>
          <a:xfrm>
            <a:off x="3354900" y="666550"/>
            <a:ext cx="2434200" cy="477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1" i="0" lang="pt-BR" sz="2500" u="none" cap="none" strike="noStrike">
                <a:solidFill>
                  <a:srgbClr val="2F447D"/>
                </a:solidFill>
                <a:latin typeface="Oswald"/>
                <a:ea typeface="Oswald"/>
                <a:cs typeface="Oswald"/>
                <a:sym typeface="Oswald"/>
              </a:rPr>
              <a:t>PARA IR ALÉM</a:t>
            </a:r>
            <a:endParaRPr b="1" i="0" sz="2500" u="none" cap="none" strike="noStrike">
              <a:solidFill>
                <a:srgbClr val="2F447D"/>
              </a:solidFill>
              <a:latin typeface="Oswald"/>
              <a:ea typeface="Oswald"/>
              <a:cs typeface="Oswald"/>
              <a:sym typeface="Oswa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7" name="Shape 287"/>
        <p:cNvGrpSpPr/>
        <p:nvPr/>
      </p:nvGrpSpPr>
      <p:grpSpPr>
        <a:xfrm>
          <a:off x="0" y="0"/>
          <a:ext cx="0" cy="0"/>
          <a:chOff x="0" y="0"/>
          <a:chExt cx="0" cy="0"/>
        </a:xfrm>
      </p:grpSpPr>
      <p:sp>
        <p:nvSpPr>
          <p:cNvPr id="288" name="Google Shape;288;p22"/>
          <p:cNvSpPr txBox="1"/>
          <p:nvPr/>
        </p:nvSpPr>
        <p:spPr>
          <a:xfrm>
            <a:off x="2956800" y="546950"/>
            <a:ext cx="3230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lang="pt-BR" sz="2400">
                <a:solidFill>
                  <a:srgbClr val="2F447D"/>
                </a:solidFill>
                <a:latin typeface="Oswald"/>
                <a:ea typeface="Oswald"/>
                <a:cs typeface="Oswald"/>
                <a:sym typeface="Oswald"/>
              </a:rPr>
              <a:t>SUGESTÕES DE LEITURA</a:t>
            </a:r>
            <a:endParaRPr b="1" i="0" sz="2400" u="none" cap="none" strike="noStrike">
              <a:solidFill>
                <a:srgbClr val="2F447D"/>
              </a:solidFill>
              <a:latin typeface="Oswald"/>
              <a:ea typeface="Oswald"/>
              <a:cs typeface="Oswald"/>
              <a:sym typeface="Oswald"/>
            </a:endParaRPr>
          </a:p>
        </p:txBody>
      </p:sp>
      <p:pic>
        <p:nvPicPr>
          <p:cNvPr id="289" name="Google Shape;289;p22"/>
          <p:cNvPicPr preferRelativeResize="0"/>
          <p:nvPr/>
        </p:nvPicPr>
        <p:blipFill rotWithShape="1">
          <a:blip r:embed="rId4">
            <a:alphaModFix/>
          </a:blip>
          <a:srcRect b="0" l="0" r="0" t="0"/>
          <a:stretch/>
        </p:blipFill>
        <p:spPr>
          <a:xfrm>
            <a:off x="241966" y="1569171"/>
            <a:ext cx="1521255" cy="2005158"/>
          </a:xfrm>
          <a:prstGeom prst="rect">
            <a:avLst/>
          </a:prstGeom>
          <a:noFill/>
          <a:ln>
            <a:noFill/>
          </a:ln>
        </p:spPr>
      </p:pic>
      <p:pic>
        <p:nvPicPr>
          <p:cNvPr id="290" name="Google Shape;290;p22"/>
          <p:cNvPicPr preferRelativeResize="0"/>
          <p:nvPr/>
        </p:nvPicPr>
        <p:blipFill rotWithShape="1">
          <a:blip r:embed="rId5">
            <a:alphaModFix/>
          </a:blip>
          <a:srcRect b="0" l="0" r="0" t="0"/>
          <a:stretch/>
        </p:blipFill>
        <p:spPr>
          <a:xfrm>
            <a:off x="5731726" y="1569173"/>
            <a:ext cx="1521255" cy="2005156"/>
          </a:xfrm>
          <a:prstGeom prst="rect">
            <a:avLst/>
          </a:prstGeom>
          <a:noFill/>
          <a:ln>
            <a:noFill/>
          </a:ln>
        </p:spPr>
      </p:pic>
      <p:pic>
        <p:nvPicPr>
          <p:cNvPr id="291" name="Google Shape;291;p22"/>
          <p:cNvPicPr preferRelativeResize="0"/>
          <p:nvPr/>
        </p:nvPicPr>
        <p:blipFill rotWithShape="1">
          <a:blip r:embed="rId6">
            <a:alphaModFix/>
          </a:blip>
          <a:srcRect b="0" l="0" r="0" t="0"/>
          <a:stretch/>
        </p:blipFill>
        <p:spPr>
          <a:xfrm>
            <a:off x="1991820" y="1569171"/>
            <a:ext cx="1624104" cy="2005155"/>
          </a:xfrm>
          <a:prstGeom prst="rect">
            <a:avLst/>
          </a:prstGeom>
          <a:noFill/>
          <a:ln>
            <a:noFill/>
          </a:ln>
        </p:spPr>
      </p:pic>
      <p:pic>
        <p:nvPicPr>
          <p:cNvPr id="292" name="Google Shape;292;p22"/>
          <p:cNvPicPr preferRelativeResize="0"/>
          <p:nvPr/>
        </p:nvPicPr>
        <p:blipFill rotWithShape="1">
          <a:blip r:embed="rId7">
            <a:alphaModFix/>
          </a:blip>
          <a:srcRect b="0" l="0" r="0" t="0"/>
          <a:stretch/>
        </p:blipFill>
        <p:spPr>
          <a:xfrm>
            <a:off x="7314894" y="1569172"/>
            <a:ext cx="1581136" cy="2005156"/>
          </a:xfrm>
          <a:prstGeom prst="rect">
            <a:avLst/>
          </a:prstGeom>
          <a:noFill/>
          <a:ln>
            <a:noFill/>
          </a:ln>
        </p:spPr>
      </p:pic>
      <p:pic>
        <p:nvPicPr>
          <p:cNvPr id="293" name="Google Shape;293;p22"/>
          <p:cNvPicPr preferRelativeResize="0"/>
          <p:nvPr/>
        </p:nvPicPr>
        <p:blipFill rotWithShape="1">
          <a:blip r:embed="rId8">
            <a:alphaModFix/>
          </a:blip>
          <a:srcRect b="0" l="0" r="0" t="0"/>
          <a:stretch/>
        </p:blipFill>
        <p:spPr>
          <a:xfrm>
            <a:off x="3907132" y="1569172"/>
            <a:ext cx="1645204" cy="200515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7" name="Shape 297"/>
        <p:cNvGrpSpPr/>
        <p:nvPr/>
      </p:nvGrpSpPr>
      <p:grpSpPr>
        <a:xfrm>
          <a:off x="0" y="0"/>
          <a:ext cx="0" cy="0"/>
          <a:chOff x="0" y="0"/>
          <a:chExt cx="0" cy="0"/>
        </a:xfrm>
      </p:grpSpPr>
      <p:sp>
        <p:nvSpPr>
          <p:cNvPr id="298" name="Google Shape;298;p54"/>
          <p:cNvSpPr txBox="1"/>
          <p:nvPr/>
        </p:nvSpPr>
        <p:spPr>
          <a:xfrm>
            <a:off x="643180" y="1821050"/>
            <a:ext cx="8136600" cy="9694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173D73"/>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173D73"/>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173D73"/>
              </a:solidFill>
              <a:latin typeface="Oswald"/>
              <a:ea typeface="Oswald"/>
              <a:cs typeface="Oswald"/>
              <a:sym typeface="Oswald"/>
            </a:endParaRPr>
          </a:p>
        </p:txBody>
      </p:sp>
      <p:pic>
        <p:nvPicPr>
          <p:cNvPr id="299" name="Google Shape;299;p54"/>
          <p:cNvPicPr preferRelativeResize="0"/>
          <p:nvPr/>
        </p:nvPicPr>
        <p:blipFill rotWithShape="1">
          <a:blip r:embed="rId4">
            <a:alphaModFix/>
          </a:blip>
          <a:srcRect b="0" l="0" r="0" t="0"/>
          <a:stretch/>
        </p:blipFill>
        <p:spPr>
          <a:xfrm rot="5400000">
            <a:off x="2905424" y="-445989"/>
            <a:ext cx="3266246" cy="585067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3" name="Shape 303"/>
        <p:cNvGrpSpPr/>
        <p:nvPr/>
      </p:nvGrpSpPr>
      <p:grpSpPr>
        <a:xfrm>
          <a:off x="0" y="0"/>
          <a:ext cx="0" cy="0"/>
          <a:chOff x="0" y="0"/>
          <a:chExt cx="0" cy="0"/>
        </a:xfrm>
      </p:grpSpPr>
      <p:pic>
        <p:nvPicPr>
          <p:cNvPr id="304" name="Google Shape;304;p21"/>
          <p:cNvPicPr preferRelativeResize="0"/>
          <p:nvPr/>
        </p:nvPicPr>
        <p:blipFill rotWithShape="1">
          <a:blip r:embed="rId4">
            <a:alphaModFix/>
          </a:blip>
          <a:srcRect b="0" l="0" r="0" t="0"/>
          <a:stretch/>
        </p:blipFill>
        <p:spPr>
          <a:xfrm>
            <a:off x="5176876" y="2678626"/>
            <a:ext cx="3722075" cy="16235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8" name="Shape 308"/>
        <p:cNvGrpSpPr/>
        <p:nvPr/>
      </p:nvGrpSpPr>
      <p:grpSpPr>
        <a:xfrm>
          <a:off x="0" y="0"/>
          <a:ext cx="0" cy="0"/>
          <a:chOff x="0" y="0"/>
          <a:chExt cx="0" cy="0"/>
        </a:xfrm>
      </p:grpSpPr>
      <p:sp>
        <p:nvSpPr>
          <p:cNvPr id="309" name="Google Shape;309;p23"/>
          <p:cNvSpPr txBox="1"/>
          <p:nvPr/>
        </p:nvSpPr>
        <p:spPr>
          <a:xfrm>
            <a:off x="3554949" y="622300"/>
            <a:ext cx="1916700" cy="47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lang="pt-BR" sz="2500">
                <a:solidFill>
                  <a:srgbClr val="2F447D"/>
                </a:solidFill>
                <a:latin typeface="Oswald"/>
                <a:ea typeface="Oswald"/>
                <a:cs typeface="Oswald"/>
                <a:sym typeface="Oswald"/>
              </a:rPr>
              <a:t>REFERÊNCIAS</a:t>
            </a:r>
            <a:endParaRPr b="1" i="0" sz="2500" u="none" cap="none" strike="noStrike">
              <a:solidFill>
                <a:srgbClr val="2F447D"/>
              </a:solidFill>
              <a:latin typeface="Oswald"/>
              <a:ea typeface="Oswald"/>
              <a:cs typeface="Oswald"/>
              <a:sym typeface="Oswald"/>
            </a:endParaRPr>
          </a:p>
        </p:txBody>
      </p:sp>
      <p:sp>
        <p:nvSpPr>
          <p:cNvPr id="310" name="Google Shape;310;p23"/>
          <p:cNvSpPr txBox="1"/>
          <p:nvPr>
            <p:ph idx="1" type="body"/>
          </p:nvPr>
        </p:nvSpPr>
        <p:spPr>
          <a:xfrm>
            <a:off x="365075" y="1300480"/>
            <a:ext cx="8179485" cy="3139439"/>
          </a:xfrm>
          <a:prstGeom prst="rect">
            <a:avLst/>
          </a:prstGeom>
          <a:noFill/>
          <a:ln>
            <a:noFill/>
          </a:ln>
        </p:spPr>
        <p:txBody>
          <a:bodyPr anchorCtr="0" anchor="t" bIns="45700" lIns="91425" spcFirstLastPara="1" rIns="91425" wrap="square" tIns="45700">
            <a:normAutofit fontScale="70000" lnSpcReduction="20000"/>
          </a:bodyPr>
          <a:lstStyle/>
          <a:p>
            <a:pPr indent="0" lvl="0" marL="0" rtl="0" algn="just">
              <a:lnSpc>
                <a:spcPct val="115000"/>
              </a:lnSpc>
              <a:spcBef>
                <a:spcPts val="0"/>
              </a:spcBef>
              <a:spcAft>
                <a:spcPts val="0"/>
              </a:spcAft>
              <a:buSzPct val="144300"/>
              <a:buNone/>
            </a:pPr>
            <a:r>
              <a:rPr lang="pt-BR" sz="2000">
                <a:solidFill>
                  <a:schemeClr val="dk1"/>
                </a:solidFill>
              </a:rPr>
              <a:t>BAKHTIN, Mikhail. </a:t>
            </a:r>
            <a:r>
              <a:rPr b="1" lang="pt-BR" sz="2000">
                <a:solidFill>
                  <a:schemeClr val="dk1"/>
                </a:solidFill>
              </a:rPr>
              <a:t>Estética da criação verbal</a:t>
            </a:r>
            <a:r>
              <a:rPr lang="pt-BR" sz="2000">
                <a:solidFill>
                  <a:schemeClr val="dk1"/>
                </a:solidFill>
              </a:rPr>
              <a:t>. 4. ed. São Paulo: Martins Fontes, 2003.</a:t>
            </a:r>
            <a:endParaRPr/>
          </a:p>
          <a:p>
            <a:pPr indent="0" lvl="0" marL="0" rtl="0" algn="just">
              <a:lnSpc>
                <a:spcPct val="115000"/>
              </a:lnSpc>
              <a:spcBef>
                <a:spcPts val="0"/>
              </a:spcBef>
              <a:spcAft>
                <a:spcPts val="0"/>
              </a:spcAft>
              <a:buSzPct val="144300"/>
              <a:buNone/>
            </a:pPr>
            <a:r>
              <a:t/>
            </a:r>
            <a:endParaRPr sz="2000"/>
          </a:p>
          <a:p>
            <a:pPr indent="0" lvl="0" marL="0" rtl="0" algn="just">
              <a:lnSpc>
                <a:spcPct val="115000"/>
              </a:lnSpc>
              <a:spcBef>
                <a:spcPts val="0"/>
              </a:spcBef>
              <a:spcAft>
                <a:spcPts val="0"/>
              </a:spcAft>
              <a:buSzPct val="144300"/>
              <a:buNone/>
            </a:pPr>
            <a:r>
              <a:rPr lang="pt-BR" sz="2000">
                <a:solidFill>
                  <a:schemeClr val="dk1"/>
                </a:solidFill>
              </a:rPr>
              <a:t>BRASIL, Ministério da Educação. </a:t>
            </a:r>
            <a:r>
              <a:rPr b="1" lang="pt-BR" sz="2000">
                <a:solidFill>
                  <a:schemeClr val="dk1"/>
                </a:solidFill>
              </a:rPr>
              <a:t>Base Nacional Comum Curricular</a:t>
            </a:r>
            <a:r>
              <a:rPr lang="pt-BR" sz="2000">
                <a:solidFill>
                  <a:schemeClr val="dk1"/>
                </a:solidFill>
              </a:rPr>
              <a:t>. Brasília, DF: MEC, 2018. Disponível em: </a:t>
            </a:r>
            <a:endParaRPr sz="2000" u="sng">
              <a:solidFill>
                <a:schemeClr val="dk1"/>
              </a:solidFill>
              <a:hlinkClick r:id="rId4">
                <a:extLst>
                  <a:ext uri="{A12FA001-AC4F-418D-AE19-62706E023703}">
                    <ahyp:hlinkClr val="tx"/>
                  </a:ext>
                </a:extLst>
              </a:hlinkClick>
            </a:endParaRPr>
          </a:p>
          <a:p>
            <a:pPr indent="0" lvl="0" marL="0" rtl="0" algn="just">
              <a:lnSpc>
                <a:spcPct val="115000"/>
              </a:lnSpc>
              <a:spcBef>
                <a:spcPts val="0"/>
              </a:spcBef>
              <a:spcAft>
                <a:spcPts val="0"/>
              </a:spcAft>
              <a:buSzPct val="144300"/>
              <a:buNone/>
            </a:pPr>
            <a:r>
              <a:rPr lang="pt-BR" sz="2000" u="sng">
                <a:solidFill>
                  <a:srgbClr val="0097A7"/>
                </a:solidFill>
                <a:hlinkClick r:id="rId5">
                  <a:extLst>
                    <a:ext uri="{A12FA001-AC4F-418D-AE19-62706E023703}">
                      <ahyp:hlinkClr val="tx"/>
                    </a:ext>
                  </a:extLst>
                </a:hlinkClick>
              </a:rPr>
              <a:t> https://basenacionalcomum.mec.gov.br/images/BNCC_EI_EF_110518_versaofinal_site.pdf</a:t>
            </a:r>
            <a:r>
              <a:rPr lang="pt-BR" sz="2000">
                <a:solidFill>
                  <a:schemeClr val="dk1"/>
                </a:solidFill>
              </a:rPr>
              <a:t> </a:t>
            </a:r>
            <a:endParaRPr/>
          </a:p>
          <a:p>
            <a:pPr indent="0" lvl="0" marL="0" rtl="0" algn="just">
              <a:lnSpc>
                <a:spcPct val="115000"/>
              </a:lnSpc>
              <a:spcBef>
                <a:spcPts val="0"/>
              </a:spcBef>
              <a:spcAft>
                <a:spcPts val="0"/>
              </a:spcAft>
              <a:buSzPct val="144300"/>
              <a:buNone/>
            </a:pPr>
            <a:r>
              <a:t/>
            </a:r>
            <a:endParaRPr sz="2000">
              <a:solidFill>
                <a:schemeClr val="dk1"/>
              </a:solidFill>
            </a:endParaRPr>
          </a:p>
          <a:p>
            <a:pPr indent="0" lvl="0" marL="0" rtl="0" algn="just">
              <a:lnSpc>
                <a:spcPct val="115000"/>
              </a:lnSpc>
              <a:spcBef>
                <a:spcPts val="0"/>
              </a:spcBef>
              <a:spcAft>
                <a:spcPts val="0"/>
              </a:spcAft>
              <a:buSzPct val="144300"/>
              <a:buNone/>
            </a:pPr>
            <a:r>
              <a:rPr lang="pt-BR" sz="2000">
                <a:solidFill>
                  <a:schemeClr val="dk1"/>
                </a:solidFill>
              </a:rPr>
              <a:t>DOLZ, Joaquim; NOVERRAZ, Martine; SCHNEUWLY, Bernard. </a:t>
            </a:r>
            <a:r>
              <a:rPr b="1" lang="pt-BR" sz="2000">
                <a:solidFill>
                  <a:schemeClr val="dk1"/>
                </a:solidFill>
              </a:rPr>
              <a:t>Sequências didáticas para o oral e a escrita</a:t>
            </a:r>
            <a:r>
              <a:rPr lang="pt-BR" sz="2000">
                <a:solidFill>
                  <a:schemeClr val="dk1"/>
                </a:solidFill>
              </a:rPr>
              <a:t>: apresentação de uma metodologia. Campinas, SP: Mercado de Letras, 2004</a:t>
            </a:r>
            <a:endParaRPr/>
          </a:p>
          <a:p>
            <a:pPr indent="0" lvl="0" marL="0" rtl="0" algn="just">
              <a:lnSpc>
                <a:spcPct val="115000"/>
              </a:lnSpc>
              <a:spcBef>
                <a:spcPts val="0"/>
              </a:spcBef>
              <a:spcAft>
                <a:spcPts val="0"/>
              </a:spcAft>
              <a:buSzPct val="144300"/>
              <a:buNone/>
            </a:pPr>
            <a:r>
              <a:t/>
            </a:r>
            <a:endParaRPr sz="2000">
              <a:solidFill>
                <a:schemeClr val="dk1"/>
              </a:solidFill>
            </a:endParaRPr>
          </a:p>
          <a:p>
            <a:pPr indent="0" lvl="0" marL="0" rtl="0" algn="just">
              <a:lnSpc>
                <a:spcPct val="115000"/>
              </a:lnSpc>
              <a:spcBef>
                <a:spcPts val="0"/>
              </a:spcBef>
              <a:spcAft>
                <a:spcPts val="0"/>
              </a:spcAft>
              <a:buSzPct val="144300"/>
              <a:buNone/>
            </a:pPr>
            <a:r>
              <a:rPr lang="pt-BR" sz="2000">
                <a:solidFill>
                  <a:schemeClr val="dk1"/>
                </a:solidFill>
              </a:rPr>
              <a:t>PERRENOUD, Philippe. Da reflexão na essência da ação a uma prática reflexiva. In: PERRENOUD, Philippe. </a:t>
            </a:r>
            <a:r>
              <a:rPr b="1" lang="pt-BR" sz="2000">
                <a:solidFill>
                  <a:schemeClr val="dk1"/>
                </a:solidFill>
              </a:rPr>
              <a:t>A prática reflexiva do professor: </a:t>
            </a:r>
            <a:r>
              <a:rPr lang="pt-BR" sz="2000">
                <a:solidFill>
                  <a:schemeClr val="dk1"/>
                </a:solidFill>
              </a:rPr>
              <a:t>profissionalização e razão pedagógicas. Porto Alegre: Artmed Editora, 2002. p. 29 – 45.</a:t>
            </a:r>
            <a:endParaRPr/>
          </a:p>
          <a:p>
            <a:pPr indent="0" lvl="0" marL="0" rtl="0" algn="just">
              <a:lnSpc>
                <a:spcPct val="115000"/>
              </a:lnSpc>
              <a:spcBef>
                <a:spcPts val="0"/>
              </a:spcBef>
              <a:spcAft>
                <a:spcPts val="0"/>
              </a:spcAft>
              <a:buSzPct val="144300"/>
              <a:buNone/>
            </a:pPr>
            <a:r>
              <a:t/>
            </a:r>
            <a:endParaRPr sz="2000">
              <a:solidFill>
                <a:schemeClr val="dk1"/>
              </a:solidFill>
            </a:endParaRPr>
          </a:p>
          <a:p>
            <a:pPr indent="0" lvl="0" marL="0" rtl="0" algn="just">
              <a:lnSpc>
                <a:spcPct val="115000"/>
              </a:lnSpc>
              <a:spcBef>
                <a:spcPts val="0"/>
              </a:spcBef>
              <a:spcAft>
                <a:spcPts val="0"/>
              </a:spcAft>
              <a:buSzPct val="144300"/>
              <a:buNone/>
            </a:pPr>
            <a:r>
              <a:t/>
            </a:r>
            <a:endParaRPr sz="2000">
              <a:solidFill>
                <a:schemeClr val="dk1"/>
              </a:solidFill>
            </a:endParaRPr>
          </a:p>
          <a:p>
            <a:pPr indent="0" lvl="0" marL="0" rtl="0" algn="l">
              <a:lnSpc>
                <a:spcPct val="90000"/>
              </a:lnSpc>
              <a:spcBef>
                <a:spcPts val="1000"/>
              </a:spcBef>
              <a:spcAft>
                <a:spcPts val="0"/>
              </a:spcAft>
              <a:buSzPct val="89700"/>
              <a:buNone/>
            </a:pPr>
            <a:r>
              <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2025-06-09T13:49:14Z</dcterms:created>
  <dc:creator>Profª Rivanda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FDDC32387866FEDE64D44168C48B7614_43</vt:lpwstr>
  </property>
  <property fmtid="{D5CDD505-2E9C-101B-9397-08002B2CF9AE}" pid="3" name="KSOProductBuildVer">
    <vt:lpwstr>1033-6.13.1.8710</vt:lpwstr>
  </property>
</Properties>
</file>